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handoutMasterIdLst>
    <p:handoutMasterId r:id="rId18"/>
  </p:handoutMasterIdLst>
  <p:sldIdLst>
    <p:sldId id="419" r:id="rId2"/>
    <p:sldId id="383" r:id="rId3"/>
    <p:sldId id="464" r:id="rId4"/>
    <p:sldId id="465" r:id="rId5"/>
    <p:sldId id="466" r:id="rId6"/>
    <p:sldId id="467" r:id="rId7"/>
    <p:sldId id="468" r:id="rId8"/>
    <p:sldId id="469" r:id="rId9"/>
    <p:sldId id="470" r:id="rId10"/>
    <p:sldId id="471" r:id="rId11"/>
    <p:sldId id="473" r:id="rId12"/>
    <p:sldId id="472" r:id="rId13"/>
    <p:sldId id="474" r:id="rId14"/>
    <p:sldId id="475" r:id="rId15"/>
    <p:sldId id="357" r:id="rId16"/>
  </p:sldIdLst>
  <p:sldSz cx="9144000" cy="6858000" type="screen4x3"/>
  <p:notesSz cx="6797675" cy="9926638"/>
  <p:defaultTextStyle>
    <a:defPPr>
      <a:defRPr lang="zh-TW"/>
    </a:defPPr>
    <a:lvl1pPr algn="r" rtl="0" fontAlgn="base">
      <a:spcBef>
        <a:spcPct val="0"/>
      </a:spcBef>
      <a:spcAft>
        <a:spcPct val="0"/>
      </a:spcAft>
      <a:defRPr kumimoji="1" sz="1200" kern="1200">
        <a:solidFill>
          <a:schemeClr val="bg1"/>
        </a:solidFill>
        <a:latin typeface="Arial" panose="020B0604020202020204" pitchFamily="34" charset="0"/>
        <a:ea typeface="華康中圓體" panose="020F0509000000000000" pitchFamily="49" charset="-120"/>
        <a:cs typeface="+mn-cs"/>
      </a:defRPr>
    </a:lvl1pPr>
    <a:lvl2pPr marL="457200" algn="r" rtl="0" fontAlgn="base">
      <a:spcBef>
        <a:spcPct val="0"/>
      </a:spcBef>
      <a:spcAft>
        <a:spcPct val="0"/>
      </a:spcAft>
      <a:defRPr kumimoji="1" sz="1200" kern="1200">
        <a:solidFill>
          <a:schemeClr val="bg1"/>
        </a:solidFill>
        <a:latin typeface="Arial" panose="020B0604020202020204" pitchFamily="34" charset="0"/>
        <a:ea typeface="華康中圓體" panose="020F0509000000000000" pitchFamily="49" charset="-120"/>
        <a:cs typeface="+mn-cs"/>
      </a:defRPr>
    </a:lvl2pPr>
    <a:lvl3pPr marL="914400" algn="r" rtl="0" fontAlgn="base">
      <a:spcBef>
        <a:spcPct val="0"/>
      </a:spcBef>
      <a:spcAft>
        <a:spcPct val="0"/>
      </a:spcAft>
      <a:defRPr kumimoji="1" sz="1200" kern="1200">
        <a:solidFill>
          <a:schemeClr val="bg1"/>
        </a:solidFill>
        <a:latin typeface="Arial" panose="020B0604020202020204" pitchFamily="34" charset="0"/>
        <a:ea typeface="華康中圓體" panose="020F0509000000000000" pitchFamily="49" charset="-120"/>
        <a:cs typeface="+mn-cs"/>
      </a:defRPr>
    </a:lvl3pPr>
    <a:lvl4pPr marL="1371600" algn="r" rtl="0" fontAlgn="base">
      <a:spcBef>
        <a:spcPct val="0"/>
      </a:spcBef>
      <a:spcAft>
        <a:spcPct val="0"/>
      </a:spcAft>
      <a:defRPr kumimoji="1" sz="1200" kern="1200">
        <a:solidFill>
          <a:schemeClr val="bg1"/>
        </a:solidFill>
        <a:latin typeface="Arial" panose="020B0604020202020204" pitchFamily="34" charset="0"/>
        <a:ea typeface="華康中圓體" panose="020F0509000000000000" pitchFamily="49" charset="-120"/>
        <a:cs typeface="+mn-cs"/>
      </a:defRPr>
    </a:lvl4pPr>
    <a:lvl5pPr marL="1828800" algn="r" rtl="0" fontAlgn="base">
      <a:spcBef>
        <a:spcPct val="0"/>
      </a:spcBef>
      <a:spcAft>
        <a:spcPct val="0"/>
      </a:spcAft>
      <a:defRPr kumimoji="1" sz="1200" kern="1200">
        <a:solidFill>
          <a:schemeClr val="bg1"/>
        </a:solidFill>
        <a:latin typeface="Arial" panose="020B0604020202020204" pitchFamily="34" charset="0"/>
        <a:ea typeface="華康中圓體" panose="020F0509000000000000" pitchFamily="49" charset="-120"/>
        <a:cs typeface="+mn-cs"/>
      </a:defRPr>
    </a:lvl5pPr>
    <a:lvl6pPr marL="2286000" algn="l" defTabSz="914400" rtl="0" eaLnBrk="1" latinLnBrk="0" hangingPunct="1">
      <a:defRPr kumimoji="1" sz="1200" kern="1200">
        <a:solidFill>
          <a:schemeClr val="bg1"/>
        </a:solidFill>
        <a:latin typeface="Arial" panose="020B0604020202020204" pitchFamily="34" charset="0"/>
        <a:ea typeface="華康中圓體" panose="020F0509000000000000" pitchFamily="49" charset="-120"/>
        <a:cs typeface="+mn-cs"/>
      </a:defRPr>
    </a:lvl6pPr>
    <a:lvl7pPr marL="2743200" algn="l" defTabSz="914400" rtl="0" eaLnBrk="1" latinLnBrk="0" hangingPunct="1">
      <a:defRPr kumimoji="1" sz="1200" kern="1200">
        <a:solidFill>
          <a:schemeClr val="bg1"/>
        </a:solidFill>
        <a:latin typeface="Arial" panose="020B0604020202020204" pitchFamily="34" charset="0"/>
        <a:ea typeface="華康中圓體" panose="020F0509000000000000" pitchFamily="49" charset="-120"/>
        <a:cs typeface="+mn-cs"/>
      </a:defRPr>
    </a:lvl7pPr>
    <a:lvl8pPr marL="3200400" algn="l" defTabSz="914400" rtl="0" eaLnBrk="1" latinLnBrk="0" hangingPunct="1">
      <a:defRPr kumimoji="1" sz="1200" kern="1200">
        <a:solidFill>
          <a:schemeClr val="bg1"/>
        </a:solidFill>
        <a:latin typeface="Arial" panose="020B0604020202020204" pitchFamily="34" charset="0"/>
        <a:ea typeface="華康中圓體" panose="020F0509000000000000" pitchFamily="49" charset="-120"/>
        <a:cs typeface="+mn-cs"/>
      </a:defRPr>
    </a:lvl8pPr>
    <a:lvl9pPr marL="3657600" algn="l" defTabSz="914400" rtl="0" eaLnBrk="1" latinLnBrk="0" hangingPunct="1">
      <a:defRPr kumimoji="1" sz="1200" kern="1200">
        <a:solidFill>
          <a:schemeClr val="bg1"/>
        </a:solidFill>
        <a:latin typeface="Arial" panose="020B0604020202020204" pitchFamily="34" charset="0"/>
        <a:ea typeface="華康中圓體" panose="020F0509000000000000" pitchFamily="49" charset="-120"/>
        <a:cs typeface="+mn-cs"/>
      </a:defRPr>
    </a:lvl9pPr>
  </p:defaultTextStyle>
  <p:extLst>
    <p:ext uri="{EFAFB233-063F-42B5-8137-9DF3F51BA10A}">
      <p15:sldGuideLst xmlns:p15="http://schemas.microsoft.com/office/powerpoint/2012/main">
        <p15:guide id="1" orient="horz" pos="2444">
          <p15:clr>
            <a:srgbClr val="A4A3A4"/>
          </p15:clr>
        </p15:guide>
        <p15:guide id="2" pos="34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000099"/>
    <a:srgbClr val="DDE7F3"/>
    <a:srgbClr val="B6CBE4"/>
    <a:srgbClr val="FFFF66"/>
    <a:srgbClr val="A3BDDD"/>
    <a:srgbClr val="365A8A"/>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深色樣式 1 - 輔色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17" autoAdjust="0"/>
    <p:restoredTop sz="96176" autoAdjust="0"/>
  </p:normalViewPr>
  <p:slideViewPr>
    <p:cSldViewPr snapToObjects="1">
      <p:cViewPr varScale="1">
        <p:scale>
          <a:sx n="110" d="100"/>
          <a:sy n="110" d="100"/>
        </p:scale>
        <p:origin x="1770" y="108"/>
      </p:cViewPr>
      <p:guideLst>
        <p:guide orient="horz" pos="2444"/>
        <p:guide pos="3424"/>
      </p:guideLst>
    </p:cSldViewPr>
  </p:slideViewPr>
  <p:notesTextViewPr>
    <p:cViewPr>
      <p:scale>
        <a:sx n="100" d="100"/>
        <a:sy n="100" d="100"/>
      </p:scale>
      <p:origin x="0" y="0"/>
    </p:cViewPr>
  </p:notesTextViewPr>
  <p:sorterViewPr>
    <p:cViewPr>
      <p:scale>
        <a:sx n="66" d="100"/>
        <a:sy n="66" d="100"/>
      </p:scale>
      <p:origin x="0" y="0"/>
    </p:cViewPr>
  </p:sorterViewPr>
  <p:gridSpacing cx="90012" cy="90012"/>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8418" name="Rectangle 2">
            <a:extLst>
              <a:ext uri="{FF2B5EF4-FFF2-40B4-BE49-F238E27FC236}">
                <a16:creationId xmlns:a16="http://schemas.microsoft.com/office/drawing/2014/main" id="{CAF8C0EF-C858-47EE-87E0-1DEFE015DD2B}"/>
              </a:ext>
            </a:extLst>
          </p:cNvPr>
          <p:cNvSpPr>
            <a:spLocks noGrp="1" noChangeArrowheads="1"/>
          </p:cNvSpPr>
          <p:nvPr>
            <p:ph type="hdr" sz="quarter"/>
          </p:nvPr>
        </p:nvSpPr>
        <p:spPr bwMode="auto">
          <a:xfrm>
            <a:off x="0" y="0"/>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556" tIns="47778" rIns="95556" bIns="47778" numCol="1" anchor="t" anchorCtr="0" compatLnSpc="1">
            <a:prstTxWarp prst="textNoShape">
              <a:avLst/>
            </a:prstTxWarp>
          </a:bodyPr>
          <a:lstStyle>
            <a:lvl1pPr algn="l" defTabSz="955675">
              <a:defRPr sz="1300">
                <a:solidFill>
                  <a:schemeClr val="tx1"/>
                </a:solidFill>
                <a:latin typeface="Arial" charset="0"/>
                <a:ea typeface="新細明體" pitchFamily="18" charset="-120"/>
              </a:defRPr>
            </a:lvl1pPr>
          </a:lstStyle>
          <a:p>
            <a:pPr>
              <a:defRPr/>
            </a:pPr>
            <a:endParaRPr lang="en-US" altLang="zh-TW"/>
          </a:p>
        </p:txBody>
      </p:sp>
      <p:sp>
        <p:nvSpPr>
          <p:cNvPr id="188419" name="Rectangle 3">
            <a:extLst>
              <a:ext uri="{FF2B5EF4-FFF2-40B4-BE49-F238E27FC236}">
                <a16:creationId xmlns:a16="http://schemas.microsoft.com/office/drawing/2014/main" id="{A72E7B12-6D07-494A-802D-865805BBF3A7}"/>
              </a:ext>
            </a:extLst>
          </p:cNvPr>
          <p:cNvSpPr>
            <a:spLocks noGrp="1" noChangeArrowheads="1"/>
          </p:cNvSpPr>
          <p:nvPr>
            <p:ph type="dt" sz="quarter" idx="1"/>
          </p:nvPr>
        </p:nvSpPr>
        <p:spPr bwMode="auto">
          <a:xfrm>
            <a:off x="3849688" y="0"/>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556" tIns="47778" rIns="95556" bIns="47778" numCol="1" anchor="t" anchorCtr="0" compatLnSpc="1">
            <a:prstTxWarp prst="textNoShape">
              <a:avLst/>
            </a:prstTxWarp>
          </a:bodyPr>
          <a:lstStyle>
            <a:lvl1pPr defTabSz="955675">
              <a:defRPr sz="1300">
                <a:solidFill>
                  <a:schemeClr val="tx1"/>
                </a:solidFill>
                <a:latin typeface="Arial" charset="0"/>
                <a:ea typeface="新細明體" pitchFamily="18" charset="-120"/>
              </a:defRPr>
            </a:lvl1pPr>
          </a:lstStyle>
          <a:p>
            <a:pPr>
              <a:defRPr/>
            </a:pPr>
            <a:endParaRPr lang="en-US" altLang="zh-TW"/>
          </a:p>
        </p:txBody>
      </p:sp>
      <p:sp>
        <p:nvSpPr>
          <p:cNvPr id="188420" name="Rectangle 4">
            <a:extLst>
              <a:ext uri="{FF2B5EF4-FFF2-40B4-BE49-F238E27FC236}">
                <a16:creationId xmlns:a16="http://schemas.microsoft.com/office/drawing/2014/main" id="{6635DF5B-4935-4753-A152-DF5580451C6F}"/>
              </a:ext>
            </a:extLst>
          </p:cNvPr>
          <p:cNvSpPr>
            <a:spLocks noGrp="1" noChangeArrowheads="1"/>
          </p:cNvSpPr>
          <p:nvPr>
            <p:ph type="ftr" sz="quarter" idx="2"/>
          </p:nvPr>
        </p:nvSpPr>
        <p:spPr bwMode="auto">
          <a:xfrm>
            <a:off x="0" y="9429750"/>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556" tIns="47778" rIns="95556" bIns="47778" numCol="1" anchor="b" anchorCtr="0" compatLnSpc="1">
            <a:prstTxWarp prst="textNoShape">
              <a:avLst/>
            </a:prstTxWarp>
          </a:bodyPr>
          <a:lstStyle>
            <a:lvl1pPr algn="l" defTabSz="955675">
              <a:defRPr sz="1300">
                <a:solidFill>
                  <a:schemeClr val="tx1"/>
                </a:solidFill>
                <a:latin typeface="Arial" charset="0"/>
                <a:ea typeface="新細明體" pitchFamily="18" charset="-120"/>
              </a:defRPr>
            </a:lvl1pPr>
          </a:lstStyle>
          <a:p>
            <a:pPr>
              <a:defRPr/>
            </a:pPr>
            <a:endParaRPr lang="en-US" altLang="zh-TW"/>
          </a:p>
        </p:txBody>
      </p:sp>
      <p:sp>
        <p:nvSpPr>
          <p:cNvPr id="188421" name="Rectangle 5">
            <a:extLst>
              <a:ext uri="{FF2B5EF4-FFF2-40B4-BE49-F238E27FC236}">
                <a16:creationId xmlns:a16="http://schemas.microsoft.com/office/drawing/2014/main" id="{444C418E-402B-4AAD-BE2F-2F03D8CE46D8}"/>
              </a:ext>
            </a:extLst>
          </p:cNvPr>
          <p:cNvSpPr>
            <a:spLocks noGrp="1" noChangeArrowheads="1"/>
          </p:cNvSpPr>
          <p:nvPr>
            <p:ph type="sldNum" sz="quarter" idx="3"/>
          </p:nvPr>
        </p:nvSpPr>
        <p:spPr bwMode="auto">
          <a:xfrm>
            <a:off x="3849688" y="9429750"/>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556" tIns="47778" rIns="95556" bIns="47778" numCol="1" anchor="b" anchorCtr="0" compatLnSpc="1">
            <a:prstTxWarp prst="textNoShape">
              <a:avLst/>
            </a:prstTxWarp>
          </a:bodyPr>
          <a:lstStyle>
            <a:lvl1pPr defTabSz="955675">
              <a:defRPr sz="1300">
                <a:solidFill>
                  <a:schemeClr val="tx1"/>
                </a:solidFill>
                <a:ea typeface="新細明體" panose="02020500000000000000" pitchFamily="18" charset="-120"/>
              </a:defRPr>
            </a:lvl1pPr>
          </a:lstStyle>
          <a:p>
            <a:fld id="{91FB2B16-5ACF-40B7-B403-82F4EE132E0A}" type="slidenum">
              <a:rPr lang="en-US" altLang="zh-TW"/>
              <a:pPr/>
              <a:t>‹#›</a:t>
            </a:fld>
            <a:endParaRPr lang="en-US" altLang="zh-TW"/>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5394" name="Rectangle 2">
            <a:extLst>
              <a:ext uri="{FF2B5EF4-FFF2-40B4-BE49-F238E27FC236}">
                <a16:creationId xmlns:a16="http://schemas.microsoft.com/office/drawing/2014/main" id="{538E5795-CA01-4FE5-846D-1E64649FD732}"/>
              </a:ext>
            </a:extLst>
          </p:cNvPr>
          <p:cNvSpPr>
            <a:spLocks noGrp="1" noChangeArrowheads="1"/>
          </p:cNvSpPr>
          <p:nvPr>
            <p:ph type="hdr" sz="quarter"/>
          </p:nvPr>
        </p:nvSpPr>
        <p:spPr bwMode="auto">
          <a:xfrm>
            <a:off x="0" y="0"/>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556" tIns="47778" rIns="95556" bIns="47778" numCol="1" anchor="t" anchorCtr="0" compatLnSpc="1">
            <a:prstTxWarp prst="textNoShape">
              <a:avLst/>
            </a:prstTxWarp>
          </a:bodyPr>
          <a:lstStyle>
            <a:lvl1pPr algn="l" defTabSz="955675">
              <a:defRPr sz="1300">
                <a:solidFill>
                  <a:schemeClr val="tx1"/>
                </a:solidFill>
                <a:latin typeface="Arial" charset="0"/>
                <a:ea typeface="新細明體" pitchFamily="18" charset="-120"/>
              </a:defRPr>
            </a:lvl1pPr>
          </a:lstStyle>
          <a:p>
            <a:pPr>
              <a:defRPr/>
            </a:pPr>
            <a:endParaRPr lang="en-US" altLang="zh-TW"/>
          </a:p>
        </p:txBody>
      </p:sp>
      <p:sp>
        <p:nvSpPr>
          <p:cNvPr id="315395" name="Rectangle 3">
            <a:extLst>
              <a:ext uri="{FF2B5EF4-FFF2-40B4-BE49-F238E27FC236}">
                <a16:creationId xmlns:a16="http://schemas.microsoft.com/office/drawing/2014/main" id="{F2AAAA64-4768-4EC6-858A-0D58FC32AECC}"/>
              </a:ext>
            </a:extLst>
          </p:cNvPr>
          <p:cNvSpPr>
            <a:spLocks noGrp="1" noChangeArrowheads="1"/>
          </p:cNvSpPr>
          <p:nvPr>
            <p:ph type="dt" idx="1"/>
          </p:nvPr>
        </p:nvSpPr>
        <p:spPr bwMode="auto">
          <a:xfrm>
            <a:off x="3849688" y="0"/>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556" tIns="47778" rIns="95556" bIns="47778" numCol="1" anchor="t" anchorCtr="0" compatLnSpc="1">
            <a:prstTxWarp prst="textNoShape">
              <a:avLst/>
            </a:prstTxWarp>
          </a:bodyPr>
          <a:lstStyle>
            <a:lvl1pPr defTabSz="955675">
              <a:defRPr sz="1300">
                <a:solidFill>
                  <a:schemeClr val="tx1"/>
                </a:solidFill>
                <a:latin typeface="Arial" charset="0"/>
                <a:ea typeface="新細明體" pitchFamily="18" charset="-120"/>
              </a:defRPr>
            </a:lvl1pPr>
          </a:lstStyle>
          <a:p>
            <a:pPr>
              <a:defRPr/>
            </a:pPr>
            <a:endParaRPr lang="en-US" altLang="zh-TW"/>
          </a:p>
        </p:txBody>
      </p:sp>
      <p:sp>
        <p:nvSpPr>
          <p:cNvPr id="31748" name="Rectangle 4">
            <a:extLst>
              <a:ext uri="{FF2B5EF4-FFF2-40B4-BE49-F238E27FC236}">
                <a16:creationId xmlns:a16="http://schemas.microsoft.com/office/drawing/2014/main" id="{2AD8DF81-FADB-458D-809E-B3D328C96168}"/>
              </a:ext>
            </a:extLst>
          </p:cNvPr>
          <p:cNvSpPr>
            <a:spLocks noRo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7" name="Rectangle 5">
            <a:extLst>
              <a:ext uri="{FF2B5EF4-FFF2-40B4-BE49-F238E27FC236}">
                <a16:creationId xmlns:a16="http://schemas.microsoft.com/office/drawing/2014/main" id="{E91B747F-85E5-4E63-9B59-06EC6C0093BB}"/>
              </a:ext>
            </a:extLst>
          </p:cNvPr>
          <p:cNvSpPr>
            <a:spLocks noGrp="1" noChangeArrowheads="1"/>
          </p:cNvSpPr>
          <p:nvPr>
            <p:ph type="body" sz="quarter" idx="3"/>
          </p:nvPr>
        </p:nvSpPr>
        <p:spPr bwMode="auto">
          <a:xfrm>
            <a:off x="679450" y="4713288"/>
            <a:ext cx="5438775" cy="446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556" tIns="47778" rIns="95556" bIns="47778"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315398" name="Rectangle 6">
            <a:extLst>
              <a:ext uri="{FF2B5EF4-FFF2-40B4-BE49-F238E27FC236}">
                <a16:creationId xmlns:a16="http://schemas.microsoft.com/office/drawing/2014/main" id="{331C8A65-8835-4558-81C9-C472FF648484}"/>
              </a:ext>
            </a:extLst>
          </p:cNvPr>
          <p:cNvSpPr>
            <a:spLocks noGrp="1" noChangeArrowheads="1"/>
          </p:cNvSpPr>
          <p:nvPr>
            <p:ph type="ftr" sz="quarter" idx="4"/>
          </p:nvPr>
        </p:nvSpPr>
        <p:spPr bwMode="auto">
          <a:xfrm>
            <a:off x="0" y="9429750"/>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556" tIns="47778" rIns="95556" bIns="47778" numCol="1" anchor="b" anchorCtr="0" compatLnSpc="1">
            <a:prstTxWarp prst="textNoShape">
              <a:avLst/>
            </a:prstTxWarp>
          </a:bodyPr>
          <a:lstStyle>
            <a:lvl1pPr algn="l" defTabSz="955675">
              <a:defRPr sz="1300">
                <a:solidFill>
                  <a:schemeClr val="tx1"/>
                </a:solidFill>
                <a:latin typeface="Arial" charset="0"/>
                <a:ea typeface="新細明體" pitchFamily="18" charset="-120"/>
              </a:defRPr>
            </a:lvl1pPr>
          </a:lstStyle>
          <a:p>
            <a:pPr>
              <a:defRPr/>
            </a:pPr>
            <a:endParaRPr lang="en-US" altLang="zh-TW"/>
          </a:p>
        </p:txBody>
      </p:sp>
      <p:sp>
        <p:nvSpPr>
          <p:cNvPr id="315399" name="Rectangle 7">
            <a:extLst>
              <a:ext uri="{FF2B5EF4-FFF2-40B4-BE49-F238E27FC236}">
                <a16:creationId xmlns:a16="http://schemas.microsoft.com/office/drawing/2014/main" id="{184C2D3E-C336-41DB-8233-2058F6712139}"/>
              </a:ext>
            </a:extLst>
          </p:cNvPr>
          <p:cNvSpPr>
            <a:spLocks noGrp="1" noChangeArrowheads="1"/>
          </p:cNvSpPr>
          <p:nvPr>
            <p:ph type="sldNum" sz="quarter" idx="5"/>
          </p:nvPr>
        </p:nvSpPr>
        <p:spPr bwMode="auto">
          <a:xfrm>
            <a:off x="3849688" y="9429750"/>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556" tIns="47778" rIns="95556" bIns="47778" numCol="1" anchor="b" anchorCtr="0" compatLnSpc="1">
            <a:prstTxWarp prst="textNoShape">
              <a:avLst/>
            </a:prstTxWarp>
          </a:bodyPr>
          <a:lstStyle>
            <a:lvl1pPr defTabSz="955675">
              <a:defRPr sz="1300">
                <a:solidFill>
                  <a:schemeClr val="tx1"/>
                </a:solidFill>
                <a:ea typeface="新細明體" panose="02020500000000000000" pitchFamily="18" charset="-120"/>
              </a:defRPr>
            </a:lvl1pPr>
          </a:lstStyle>
          <a:p>
            <a:fld id="{C9B90786-637C-4927-8E63-9061464227C1}" type="slidenum">
              <a:rPr lang="en-US" altLang="zh-TW"/>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投影片圖像版面配置區 1">
            <a:extLst>
              <a:ext uri="{FF2B5EF4-FFF2-40B4-BE49-F238E27FC236}">
                <a16:creationId xmlns:a16="http://schemas.microsoft.com/office/drawing/2014/main" id="{A258187E-9EBC-43BA-B494-CE169C78BCAC}"/>
              </a:ext>
            </a:extLst>
          </p:cNvPr>
          <p:cNvSpPr>
            <a:spLocks noGrp="1" noRot="1" noChangeAspect="1" noTextEdit="1"/>
          </p:cNvSpPr>
          <p:nvPr>
            <p:ph type="sldImg"/>
          </p:nvPr>
        </p:nvSpPr>
        <p:spPr>
          <a:ln/>
        </p:spPr>
      </p:sp>
      <p:sp>
        <p:nvSpPr>
          <p:cNvPr id="32771" name="備忘稿版面配置區 2">
            <a:extLst>
              <a:ext uri="{FF2B5EF4-FFF2-40B4-BE49-F238E27FC236}">
                <a16:creationId xmlns:a16="http://schemas.microsoft.com/office/drawing/2014/main" id="{92DB9373-5EA1-4A76-AF65-04525FAA2BBE}"/>
              </a:ext>
            </a:extLst>
          </p:cNvPr>
          <p:cNvSpPr>
            <a:spLocks noGrp="1"/>
          </p:cNvSpPr>
          <p:nvPr>
            <p:ph type="body" idx="1"/>
          </p:nvPr>
        </p:nvSpPr>
        <p:spPr>
          <a:noFill/>
        </p:spPr>
        <p:txBody>
          <a:bodyPr/>
          <a:lstStyle/>
          <a:p>
            <a:r>
              <a:rPr lang="zh-TW" altLang="en-US">
                <a:latin typeface="Arial" panose="020B0604020202020204" pitchFamily="34" charset="0"/>
              </a:rPr>
              <a:t>都市日益擴張，導致綠地空間及自然地區的流失。都市熱島效應日趨嚴重，熱島效應造成都市能源集中的惡性循環。</a:t>
            </a:r>
          </a:p>
          <a:p>
            <a:r>
              <a:rPr lang="zh-TW" altLang="en-US">
                <a:latin typeface="Arial" panose="020B0604020202020204" pitchFamily="34" charset="0"/>
              </a:rPr>
              <a:t>減輕都市熱環境惡化，降低熱島效應的最有效方法就是「增加都市綠化面積」。</a:t>
            </a:r>
          </a:p>
          <a:p>
            <a:endParaRPr lang="zh-TW" altLang="en-US">
              <a:latin typeface="Arial" panose="020B0604020202020204" pitchFamily="34" charset="0"/>
            </a:endParaRPr>
          </a:p>
        </p:txBody>
      </p:sp>
      <p:sp>
        <p:nvSpPr>
          <p:cNvPr id="32772" name="投影片編號版面配置區 3">
            <a:extLst>
              <a:ext uri="{FF2B5EF4-FFF2-40B4-BE49-F238E27FC236}">
                <a16:creationId xmlns:a16="http://schemas.microsoft.com/office/drawing/2014/main" id="{0CDECA27-AD45-441F-B0BC-172FAEEF25F7}"/>
              </a:ext>
            </a:extLst>
          </p:cNvPr>
          <p:cNvSpPr>
            <a:spLocks noGrp="1"/>
          </p:cNvSpPr>
          <p:nvPr>
            <p:ph type="sldNum" sz="quarter" idx="5"/>
          </p:nvPr>
        </p:nvSpPr>
        <p:spPr>
          <a:noFill/>
        </p:spPr>
        <p:txBody>
          <a:bodyPr/>
          <a:lstStyle>
            <a:lvl1pPr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67C638FF-B892-4087-BDCE-E1FDB6E5A421}" type="slidenum">
              <a:rPr lang="en-US" altLang="zh-TW" sz="1300"/>
              <a:pPr algn="r" eaLnBrk="1" hangingPunct="1">
                <a:spcBef>
                  <a:spcPct val="0"/>
                </a:spcBef>
              </a:pPr>
              <a:t>2</a:t>
            </a:fld>
            <a:endParaRPr lang="en-US" altLang="zh-TW"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投影片圖像版面配置區 1">
            <a:extLst>
              <a:ext uri="{FF2B5EF4-FFF2-40B4-BE49-F238E27FC236}">
                <a16:creationId xmlns:a16="http://schemas.microsoft.com/office/drawing/2014/main" id="{B2490B9D-CAF4-401A-B78D-2591CC31A92A}"/>
              </a:ext>
            </a:extLst>
          </p:cNvPr>
          <p:cNvSpPr>
            <a:spLocks noGrp="1" noRot="1" noChangeAspect="1" noTextEdit="1"/>
          </p:cNvSpPr>
          <p:nvPr>
            <p:ph type="sldImg"/>
          </p:nvPr>
        </p:nvSpPr>
        <p:spPr>
          <a:ln/>
        </p:spPr>
      </p:sp>
      <p:sp>
        <p:nvSpPr>
          <p:cNvPr id="33795" name="備忘稿版面配置區 2">
            <a:extLst>
              <a:ext uri="{FF2B5EF4-FFF2-40B4-BE49-F238E27FC236}">
                <a16:creationId xmlns:a16="http://schemas.microsoft.com/office/drawing/2014/main" id="{E79C9C5D-C788-47C3-B7E0-40429D50928A}"/>
              </a:ext>
            </a:extLst>
          </p:cNvPr>
          <p:cNvSpPr>
            <a:spLocks noGrp="1"/>
          </p:cNvSpPr>
          <p:nvPr>
            <p:ph type="body" idx="1"/>
          </p:nvPr>
        </p:nvSpPr>
        <p:spPr>
          <a:noFill/>
        </p:spPr>
        <p:txBody>
          <a:bodyPr/>
          <a:lstStyle/>
          <a:p>
            <a:r>
              <a:rPr lang="zh-TW" altLang="en-US">
                <a:latin typeface="Arial" panose="020B0604020202020204" pitchFamily="34" charset="0"/>
              </a:rPr>
              <a:t>都市日益擴張，導致綠地空間及自然地區的流失。都市熱島效應日趨嚴重，熱島效應造成都市能源集中的惡性循環。</a:t>
            </a:r>
          </a:p>
          <a:p>
            <a:r>
              <a:rPr lang="zh-TW" altLang="en-US">
                <a:latin typeface="Arial" panose="020B0604020202020204" pitchFamily="34" charset="0"/>
              </a:rPr>
              <a:t>減輕都市熱環境惡化，降低熱島效應的最有效方法就是「增加都市綠化面積」。</a:t>
            </a:r>
          </a:p>
          <a:p>
            <a:endParaRPr lang="zh-TW" altLang="en-US">
              <a:latin typeface="Arial" panose="020B0604020202020204" pitchFamily="34" charset="0"/>
            </a:endParaRPr>
          </a:p>
        </p:txBody>
      </p:sp>
      <p:sp>
        <p:nvSpPr>
          <p:cNvPr id="33796" name="投影片編號版面配置區 3">
            <a:extLst>
              <a:ext uri="{FF2B5EF4-FFF2-40B4-BE49-F238E27FC236}">
                <a16:creationId xmlns:a16="http://schemas.microsoft.com/office/drawing/2014/main" id="{EBF33AA3-ECD9-4A43-9A26-0355C8CBBE17}"/>
              </a:ext>
            </a:extLst>
          </p:cNvPr>
          <p:cNvSpPr>
            <a:spLocks noGrp="1"/>
          </p:cNvSpPr>
          <p:nvPr>
            <p:ph type="sldNum" sz="quarter" idx="5"/>
          </p:nvPr>
        </p:nvSpPr>
        <p:spPr>
          <a:noFill/>
        </p:spPr>
        <p:txBody>
          <a:bodyPr/>
          <a:lstStyle>
            <a:lvl1pPr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9E02C8D3-A0A8-4B5D-AB9D-B388213D17A6}" type="slidenum">
              <a:rPr lang="en-US" altLang="zh-TW" sz="1300"/>
              <a:pPr algn="r" eaLnBrk="1" hangingPunct="1">
                <a:spcBef>
                  <a:spcPct val="0"/>
                </a:spcBef>
              </a:pPr>
              <a:t>3</a:t>
            </a:fld>
            <a:endParaRPr lang="en-US" altLang="zh-TW"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投影片圖像版面配置區 1">
            <a:extLst>
              <a:ext uri="{FF2B5EF4-FFF2-40B4-BE49-F238E27FC236}">
                <a16:creationId xmlns:a16="http://schemas.microsoft.com/office/drawing/2014/main" id="{45B8C747-6E2F-43EB-B4FA-940F4B9EF3DA}"/>
              </a:ext>
            </a:extLst>
          </p:cNvPr>
          <p:cNvSpPr>
            <a:spLocks noGrp="1" noRot="1" noChangeAspect="1" noTextEdit="1"/>
          </p:cNvSpPr>
          <p:nvPr>
            <p:ph type="sldImg"/>
          </p:nvPr>
        </p:nvSpPr>
        <p:spPr>
          <a:ln/>
        </p:spPr>
      </p:sp>
      <p:sp>
        <p:nvSpPr>
          <p:cNvPr id="34819" name="備忘稿版面配置區 2">
            <a:extLst>
              <a:ext uri="{FF2B5EF4-FFF2-40B4-BE49-F238E27FC236}">
                <a16:creationId xmlns:a16="http://schemas.microsoft.com/office/drawing/2014/main" id="{248A83A1-42DE-439F-811E-4DD3873434D4}"/>
              </a:ext>
            </a:extLst>
          </p:cNvPr>
          <p:cNvSpPr>
            <a:spLocks noGrp="1"/>
          </p:cNvSpPr>
          <p:nvPr>
            <p:ph type="body" idx="1"/>
          </p:nvPr>
        </p:nvSpPr>
        <p:spPr>
          <a:noFill/>
        </p:spPr>
        <p:txBody>
          <a:bodyPr/>
          <a:lstStyle/>
          <a:p>
            <a:r>
              <a:rPr lang="zh-TW" altLang="en-US">
                <a:latin typeface="Arial" panose="020B0604020202020204" pitchFamily="34" charset="0"/>
              </a:rPr>
              <a:t>都市日益擴張，導致綠地空間及自然地區的流失。都市熱島效應日趨嚴重，熱島效應造成都市能源集中的惡性循環。</a:t>
            </a:r>
          </a:p>
          <a:p>
            <a:r>
              <a:rPr lang="zh-TW" altLang="en-US">
                <a:latin typeface="Arial" panose="020B0604020202020204" pitchFamily="34" charset="0"/>
              </a:rPr>
              <a:t>減輕都市熱環境惡化，降低熱島效應的最有效方法就是「增加都市綠化面積」。</a:t>
            </a:r>
          </a:p>
          <a:p>
            <a:endParaRPr lang="zh-TW" altLang="en-US">
              <a:latin typeface="Arial" panose="020B0604020202020204" pitchFamily="34" charset="0"/>
            </a:endParaRPr>
          </a:p>
        </p:txBody>
      </p:sp>
      <p:sp>
        <p:nvSpPr>
          <p:cNvPr id="34820" name="投影片編號版面配置區 3">
            <a:extLst>
              <a:ext uri="{FF2B5EF4-FFF2-40B4-BE49-F238E27FC236}">
                <a16:creationId xmlns:a16="http://schemas.microsoft.com/office/drawing/2014/main" id="{F22447BD-9D99-4DDF-828B-5F6471E28E96}"/>
              </a:ext>
            </a:extLst>
          </p:cNvPr>
          <p:cNvSpPr>
            <a:spLocks noGrp="1"/>
          </p:cNvSpPr>
          <p:nvPr>
            <p:ph type="sldNum" sz="quarter" idx="5"/>
          </p:nvPr>
        </p:nvSpPr>
        <p:spPr>
          <a:noFill/>
        </p:spPr>
        <p:txBody>
          <a:bodyPr/>
          <a:lstStyle>
            <a:lvl1pPr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8C4DA5F6-1395-4393-889F-3EF0C72287A9}" type="slidenum">
              <a:rPr lang="en-US" altLang="zh-TW" sz="1300"/>
              <a:pPr algn="r" eaLnBrk="1" hangingPunct="1">
                <a:spcBef>
                  <a:spcPct val="0"/>
                </a:spcBef>
              </a:pPr>
              <a:t>4</a:t>
            </a:fld>
            <a:endParaRPr lang="en-US" altLang="zh-TW"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投影片圖像版面配置區 1">
            <a:extLst>
              <a:ext uri="{FF2B5EF4-FFF2-40B4-BE49-F238E27FC236}">
                <a16:creationId xmlns:a16="http://schemas.microsoft.com/office/drawing/2014/main" id="{9CE9E074-F0D3-4B3D-8AB4-46A471D6D243}"/>
              </a:ext>
            </a:extLst>
          </p:cNvPr>
          <p:cNvSpPr>
            <a:spLocks noGrp="1" noRot="1" noChangeAspect="1" noTextEdit="1"/>
          </p:cNvSpPr>
          <p:nvPr>
            <p:ph type="sldImg"/>
          </p:nvPr>
        </p:nvSpPr>
        <p:spPr>
          <a:ln/>
        </p:spPr>
      </p:sp>
      <p:sp>
        <p:nvSpPr>
          <p:cNvPr id="35843" name="備忘稿版面配置區 2">
            <a:extLst>
              <a:ext uri="{FF2B5EF4-FFF2-40B4-BE49-F238E27FC236}">
                <a16:creationId xmlns:a16="http://schemas.microsoft.com/office/drawing/2014/main" id="{AB31C105-A1FB-4ED2-A626-9836E0909F08}"/>
              </a:ext>
            </a:extLst>
          </p:cNvPr>
          <p:cNvSpPr>
            <a:spLocks noGrp="1"/>
          </p:cNvSpPr>
          <p:nvPr>
            <p:ph type="body" idx="1"/>
          </p:nvPr>
        </p:nvSpPr>
        <p:spPr>
          <a:noFill/>
        </p:spPr>
        <p:txBody>
          <a:bodyPr/>
          <a:lstStyle/>
          <a:p>
            <a:r>
              <a:rPr lang="zh-TW" altLang="en-US">
                <a:latin typeface="Arial" panose="020B0604020202020204" pitchFamily="34" charset="0"/>
              </a:rPr>
              <a:t>都市日益擴張，導致綠地空間及自然地區的流失。都市熱島效應日趨嚴重，熱島效應造成都市能源集中的惡性循環。</a:t>
            </a:r>
          </a:p>
          <a:p>
            <a:r>
              <a:rPr lang="zh-TW" altLang="en-US">
                <a:latin typeface="Arial" panose="020B0604020202020204" pitchFamily="34" charset="0"/>
              </a:rPr>
              <a:t>減輕都市熱環境惡化，降低熱島效應的最有效方法就是「增加都市綠化面積」。</a:t>
            </a:r>
          </a:p>
          <a:p>
            <a:endParaRPr lang="zh-TW" altLang="en-US">
              <a:latin typeface="Arial" panose="020B0604020202020204" pitchFamily="34" charset="0"/>
            </a:endParaRPr>
          </a:p>
        </p:txBody>
      </p:sp>
      <p:sp>
        <p:nvSpPr>
          <p:cNvPr id="35844" name="投影片編號版面配置區 3">
            <a:extLst>
              <a:ext uri="{FF2B5EF4-FFF2-40B4-BE49-F238E27FC236}">
                <a16:creationId xmlns:a16="http://schemas.microsoft.com/office/drawing/2014/main" id="{889DA8F8-8CBA-4488-9D7A-C08638023913}"/>
              </a:ext>
            </a:extLst>
          </p:cNvPr>
          <p:cNvSpPr>
            <a:spLocks noGrp="1"/>
          </p:cNvSpPr>
          <p:nvPr>
            <p:ph type="sldNum" sz="quarter" idx="5"/>
          </p:nvPr>
        </p:nvSpPr>
        <p:spPr>
          <a:noFill/>
        </p:spPr>
        <p:txBody>
          <a:bodyPr/>
          <a:lstStyle>
            <a:lvl1pPr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87B4FE1B-1520-495B-98CD-03CC39C423D1}" type="slidenum">
              <a:rPr lang="en-US" altLang="zh-TW" sz="1300"/>
              <a:pPr algn="r" eaLnBrk="1" hangingPunct="1">
                <a:spcBef>
                  <a:spcPct val="0"/>
                </a:spcBef>
              </a:pPr>
              <a:t>5</a:t>
            </a:fld>
            <a:endParaRPr lang="en-US" altLang="zh-TW"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投影片圖像版面配置區 1">
            <a:extLst>
              <a:ext uri="{FF2B5EF4-FFF2-40B4-BE49-F238E27FC236}">
                <a16:creationId xmlns:a16="http://schemas.microsoft.com/office/drawing/2014/main" id="{732C8311-0290-45FD-9B96-DA847EA053F9}"/>
              </a:ext>
            </a:extLst>
          </p:cNvPr>
          <p:cNvSpPr>
            <a:spLocks noGrp="1" noRot="1" noChangeAspect="1" noTextEdit="1"/>
          </p:cNvSpPr>
          <p:nvPr>
            <p:ph type="sldImg"/>
          </p:nvPr>
        </p:nvSpPr>
        <p:spPr>
          <a:ln/>
        </p:spPr>
      </p:sp>
      <p:sp>
        <p:nvSpPr>
          <p:cNvPr id="36867" name="備忘稿版面配置區 2">
            <a:extLst>
              <a:ext uri="{FF2B5EF4-FFF2-40B4-BE49-F238E27FC236}">
                <a16:creationId xmlns:a16="http://schemas.microsoft.com/office/drawing/2014/main" id="{D2C9B16A-ABC6-4CE9-B8D8-B942EC1CA468}"/>
              </a:ext>
            </a:extLst>
          </p:cNvPr>
          <p:cNvSpPr>
            <a:spLocks noGrp="1"/>
          </p:cNvSpPr>
          <p:nvPr>
            <p:ph type="body" idx="1"/>
          </p:nvPr>
        </p:nvSpPr>
        <p:spPr>
          <a:noFill/>
        </p:spPr>
        <p:txBody>
          <a:bodyPr/>
          <a:lstStyle/>
          <a:p>
            <a:r>
              <a:rPr lang="zh-TW" altLang="en-US">
                <a:latin typeface="Arial" panose="020B0604020202020204" pitchFamily="34" charset="0"/>
              </a:rPr>
              <a:t>都市日益擴張，導致綠地空間及自然地區的流失。都市熱島效應日趨嚴重，熱島效應造成都市能源集中的惡性循環。</a:t>
            </a:r>
          </a:p>
          <a:p>
            <a:r>
              <a:rPr lang="zh-TW" altLang="en-US">
                <a:latin typeface="Arial" panose="020B0604020202020204" pitchFamily="34" charset="0"/>
              </a:rPr>
              <a:t>減輕都市熱環境惡化，降低熱島效應的最有效方法就是「增加都市綠化面積」。</a:t>
            </a:r>
          </a:p>
          <a:p>
            <a:endParaRPr lang="zh-TW" altLang="en-US">
              <a:latin typeface="Arial" panose="020B0604020202020204" pitchFamily="34" charset="0"/>
            </a:endParaRPr>
          </a:p>
        </p:txBody>
      </p:sp>
      <p:sp>
        <p:nvSpPr>
          <p:cNvPr id="36868" name="投影片編號版面配置區 3">
            <a:extLst>
              <a:ext uri="{FF2B5EF4-FFF2-40B4-BE49-F238E27FC236}">
                <a16:creationId xmlns:a16="http://schemas.microsoft.com/office/drawing/2014/main" id="{37FF7570-0757-4122-AC53-F21260AC7D66}"/>
              </a:ext>
            </a:extLst>
          </p:cNvPr>
          <p:cNvSpPr>
            <a:spLocks noGrp="1"/>
          </p:cNvSpPr>
          <p:nvPr>
            <p:ph type="sldNum" sz="quarter" idx="5"/>
          </p:nvPr>
        </p:nvSpPr>
        <p:spPr>
          <a:noFill/>
        </p:spPr>
        <p:txBody>
          <a:bodyPr/>
          <a:lstStyle>
            <a:lvl1pPr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4BDAE722-71D0-4D3B-BF46-2E4BEFD7E089}" type="slidenum">
              <a:rPr lang="en-US" altLang="zh-TW" sz="1300"/>
              <a:pPr algn="r" eaLnBrk="1" hangingPunct="1">
                <a:spcBef>
                  <a:spcPct val="0"/>
                </a:spcBef>
              </a:pPr>
              <a:t>6</a:t>
            </a:fld>
            <a:endParaRPr lang="en-US" altLang="zh-TW"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圖像版面配置區 1">
            <a:extLst>
              <a:ext uri="{FF2B5EF4-FFF2-40B4-BE49-F238E27FC236}">
                <a16:creationId xmlns:a16="http://schemas.microsoft.com/office/drawing/2014/main" id="{4B302227-C06D-4D01-A937-78E6E1DAF681}"/>
              </a:ext>
            </a:extLst>
          </p:cNvPr>
          <p:cNvSpPr>
            <a:spLocks noGrp="1" noRot="1" noChangeAspect="1" noTextEdit="1"/>
          </p:cNvSpPr>
          <p:nvPr>
            <p:ph type="sldImg"/>
          </p:nvPr>
        </p:nvSpPr>
        <p:spPr>
          <a:ln/>
        </p:spPr>
      </p:sp>
      <p:sp>
        <p:nvSpPr>
          <p:cNvPr id="37891" name="備忘稿版面配置區 2">
            <a:extLst>
              <a:ext uri="{FF2B5EF4-FFF2-40B4-BE49-F238E27FC236}">
                <a16:creationId xmlns:a16="http://schemas.microsoft.com/office/drawing/2014/main" id="{0405FF25-543A-44BB-8229-BDB5E4C1F62F}"/>
              </a:ext>
            </a:extLst>
          </p:cNvPr>
          <p:cNvSpPr>
            <a:spLocks noGrp="1"/>
          </p:cNvSpPr>
          <p:nvPr>
            <p:ph type="body" idx="1"/>
          </p:nvPr>
        </p:nvSpPr>
        <p:spPr>
          <a:noFill/>
        </p:spPr>
        <p:txBody>
          <a:bodyPr/>
          <a:lstStyle/>
          <a:p>
            <a:r>
              <a:rPr lang="zh-TW" altLang="en-US">
                <a:latin typeface="Arial" panose="020B0604020202020204" pitchFamily="34" charset="0"/>
              </a:rPr>
              <a:t>都市日益擴張，導致綠地空間及自然地區的流失。都市熱島效應日趨嚴重，熱島效應造成都市能源集中的惡性循環。</a:t>
            </a:r>
          </a:p>
          <a:p>
            <a:r>
              <a:rPr lang="zh-TW" altLang="en-US">
                <a:latin typeface="Arial" panose="020B0604020202020204" pitchFamily="34" charset="0"/>
              </a:rPr>
              <a:t>減輕都市熱環境惡化，降低熱島效應的最有效方法就是「增加都市綠化面積」。</a:t>
            </a:r>
          </a:p>
          <a:p>
            <a:endParaRPr lang="zh-TW" altLang="en-US">
              <a:latin typeface="Arial" panose="020B0604020202020204" pitchFamily="34" charset="0"/>
            </a:endParaRPr>
          </a:p>
        </p:txBody>
      </p:sp>
      <p:sp>
        <p:nvSpPr>
          <p:cNvPr id="37892" name="投影片編號版面配置區 3">
            <a:extLst>
              <a:ext uri="{FF2B5EF4-FFF2-40B4-BE49-F238E27FC236}">
                <a16:creationId xmlns:a16="http://schemas.microsoft.com/office/drawing/2014/main" id="{6348F324-8C87-4382-8B5F-CC9E4840AAEB}"/>
              </a:ext>
            </a:extLst>
          </p:cNvPr>
          <p:cNvSpPr>
            <a:spLocks noGrp="1"/>
          </p:cNvSpPr>
          <p:nvPr>
            <p:ph type="sldNum" sz="quarter" idx="5"/>
          </p:nvPr>
        </p:nvSpPr>
        <p:spPr>
          <a:noFill/>
        </p:spPr>
        <p:txBody>
          <a:bodyPr/>
          <a:lstStyle>
            <a:lvl1pPr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2D3107B6-B899-478D-A67D-5D1F30558DBE}" type="slidenum">
              <a:rPr lang="en-US" altLang="zh-TW" sz="1300"/>
              <a:pPr algn="r" eaLnBrk="1" hangingPunct="1">
                <a:spcBef>
                  <a:spcPct val="0"/>
                </a:spcBef>
              </a:pPr>
              <a:t>7</a:t>
            </a:fld>
            <a:endParaRPr lang="en-US" altLang="zh-TW"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投影片圖像版面配置區 1">
            <a:extLst>
              <a:ext uri="{FF2B5EF4-FFF2-40B4-BE49-F238E27FC236}">
                <a16:creationId xmlns:a16="http://schemas.microsoft.com/office/drawing/2014/main" id="{BF7750ED-3921-4B18-9396-E778F1CFEE36}"/>
              </a:ext>
            </a:extLst>
          </p:cNvPr>
          <p:cNvSpPr>
            <a:spLocks noGrp="1" noRot="1" noChangeAspect="1" noTextEdit="1"/>
          </p:cNvSpPr>
          <p:nvPr>
            <p:ph type="sldImg"/>
          </p:nvPr>
        </p:nvSpPr>
        <p:spPr>
          <a:ln/>
        </p:spPr>
      </p:sp>
      <p:sp>
        <p:nvSpPr>
          <p:cNvPr id="38915" name="備忘稿版面配置區 2">
            <a:extLst>
              <a:ext uri="{FF2B5EF4-FFF2-40B4-BE49-F238E27FC236}">
                <a16:creationId xmlns:a16="http://schemas.microsoft.com/office/drawing/2014/main" id="{0430DBF8-7441-428B-AF59-88A8D7CCE93A}"/>
              </a:ext>
            </a:extLst>
          </p:cNvPr>
          <p:cNvSpPr>
            <a:spLocks noGrp="1"/>
          </p:cNvSpPr>
          <p:nvPr>
            <p:ph type="body" idx="1"/>
          </p:nvPr>
        </p:nvSpPr>
        <p:spPr>
          <a:noFill/>
        </p:spPr>
        <p:txBody>
          <a:bodyPr/>
          <a:lstStyle/>
          <a:p>
            <a:r>
              <a:rPr lang="zh-TW" altLang="en-US">
                <a:latin typeface="Arial" panose="020B0604020202020204" pitchFamily="34" charset="0"/>
              </a:rPr>
              <a:t>都市日益擴張，導致綠地空間及自然地區的流失。都市熱島效應日趨嚴重，熱島效應造成都市能源集中的惡性循環。</a:t>
            </a:r>
          </a:p>
          <a:p>
            <a:r>
              <a:rPr lang="zh-TW" altLang="en-US">
                <a:latin typeface="Arial" panose="020B0604020202020204" pitchFamily="34" charset="0"/>
              </a:rPr>
              <a:t>減輕都市熱環境惡化，降低熱島效應的最有效方法就是「增加都市綠化面積」。</a:t>
            </a:r>
          </a:p>
          <a:p>
            <a:endParaRPr lang="zh-TW" altLang="en-US">
              <a:latin typeface="Arial" panose="020B0604020202020204" pitchFamily="34" charset="0"/>
            </a:endParaRPr>
          </a:p>
        </p:txBody>
      </p:sp>
      <p:sp>
        <p:nvSpPr>
          <p:cNvPr id="38916" name="投影片編號版面配置區 3">
            <a:extLst>
              <a:ext uri="{FF2B5EF4-FFF2-40B4-BE49-F238E27FC236}">
                <a16:creationId xmlns:a16="http://schemas.microsoft.com/office/drawing/2014/main" id="{265285B5-921A-4FE3-B52B-F50D7E248C9B}"/>
              </a:ext>
            </a:extLst>
          </p:cNvPr>
          <p:cNvSpPr>
            <a:spLocks noGrp="1"/>
          </p:cNvSpPr>
          <p:nvPr>
            <p:ph type="sldNum" sz="quarter" idx="5"/>
          </p:nvPr>
        </p:nvSpPr>
        <p:spPr>
          <a:noFill/>
        </p:spPr>
        <p:txBody>
          <a:bodyPr/>
          <a:lstStyle>
            <a:lvl1pPr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E6743215-AE49-47B9-A97D-E0C86EF27B5F}" type="slidenum">
              <a:rPr lang="en-US" altLang="zh-TW" sz="1300"/>
              <a:pPr algn="r" eaLnBrk="1" hangingPunct="1">
                <a:spcBef>
                  <a:spcPct val="0"/>
                </a:spcBef>
              </a:pPr>
              <a:t>8</a:t>
            </a:fld>
            <a:endParaRPr lang="en-US" altLang="zh-TW"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投影片圖像版面配置區 1">
            <a:extLst>
              <a:ext uri="{FF2B5EF4-FFF2-40B4-BE49-F238E27FC236}">
                <a16:creationId xmlns:a16="http://schemas.microsoft.com/office/drawing/2014/main" id="{B80C6885-7997-4DB1-A05F-5A22ADD88B10}"/>
              </a:ext>
            </a:extLst>
          </p:cNvPr>
          <p:cNvSpPr>
            <a:spLocks noGrp="1" noRot="1" noChangeAspect="1" noTextEdit="1"/>
          </p:cNvSpPr>
          <p:nvPr>
            <p:ph type="sldImg"/>
          </p:nvPr>
        </p:nvSpPr>
        <p:spPr>
          <a:ln/>
        </p:spPr>
      </p:sp>
      <p:sp>
        <p:nvSpPr>
          <p:cNvPr id="39939" name="備忘稿版面配置區 2">
            <a:extLst>
              <a:ext uri="{FF2B5EF4-FFF2-40B4-BE49-F238E27FC236}">
                <a16:creationId xmlns:a16="http://schemas.microsoft.com/office/drawing/2014/main" id="{D3F769F0-9480-4D45-9D9D-8D65A49665B0}"/>
              </a:ext>
            </a:extLst>
          </p:cNvPr>
          <p:cNvSpPr>
            <a:spLocks noGrp="1"/>
          </p:cNvSpPr>
          <p:nvPr>
            <p:ph type="body" idx="1"/>
          </p:nvPr>
        </p:nvSpPr>
        <p:spPr>
          <a:noFill/>
        </p:spPr>
        <p:txBody>
          <a:bodyPr/>
          <a:lstStyle/>
          <a:p>
            <a:r>
              <a:rPr lang="zh-TW" altLang="en-US">
                <a:latin typeface="Arial" panose="020B0604020202020204" pitchFamily="34" charset="0"/>
              </a:rPr>
              <a:t>都市日益擴張，導致綠地空間及自然地區的流失。都市熱島效應日趨嚴重，熱島效應造成都市能源集中的惡性循環。</a:t>
            </a:r>
          </a:p>
          <a:p>
            <a:r>
              <a:rPr lang="zh-TW" altLang="en-US">
                <a:latin typeface="Arial" panose="020B0604020202020204" pitchFamily="34" charset="0"/>
              </a:rPr>
              <a:t>減輕都市熱環境惡化，降低熱島效應的最有效方法就是「增加都市綠化面積」。</a:t>
            </a:r>
          </a:p>
          <a:p>
            <a:endParaRPr lang="zh-TW" altLang="en-US">
              <a:latin typeface="Arial" panose="020B0604020202020204" pitchFamily="34" charset="0"/>
            </a:endParaRPr>
          </a:p>
        </p:txBody>
      </p:sp>
      <p:sp>
        <p:nvSpPr>
          <p:cNvPr id="39940" name="投影片編號版面配置區 3">
            <a:extLst>
              <a:ext uri="{FF2B5EF4-FFF2-40B4-BE49-F238E27FC236}">
                <a16:creationId xmlns:a16="http://schemas.microsoft.com/office/drawing/2014/main" id="{9669BF04-0CC8-43B5-9082-422E7265D36E}"/>
              </a:ext>
            </a:extLst>
          </p:cNvPr>
          <p:cNvSpPr>
            <a:spLocks noGrp="1"/>
          </p:cNvSpPr>
          <p:nvPr>
            <p:ph type="sldNum" sz="quarter" idx="5"/>
          </p:nvPr>
        </p:nvSpPr>
        <p:spPr>
          <a:noFill/>
        </p:spPr>
        <p:txBody>
          <a:bodyPr/>
          <a:lstStyle>
            <a:lvl1pPr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4F206AA3-A00B-4BE0-9CBD-98F1A2B72C03}" type="slidenum">
              <a:rPr lang="en-US" altLang="zh-TW" sz="1300"/>
              <a:pPr algn="r" eaLnBrk="1" hangingPunct="1">
                <a:spcBef>
                  <a:spcPct val="0"/>
                </a:spcBef>
              </a:pPr>
              <a:t>9</a:t>
            </a:fld>
            <a:endParaRPr lang="en-US" altLang="zh-TW"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投影片圖像版面配置區 1">
            <a:extLst>
              <a:ext uri="{FF2B5EF4-FFF2-40B4-BE49-F238E27FC236}">
                <a16:creationId xmlns:a16="http://schemas.microsoft.com/office/drawing/2014/main" id="{36E9D2BB-E6CA-46EA-8B11-97CB0E1ECDFC}"/>
              </a:ext>
            </a:extLst>
          </p:cNvPr>
          <p:cNvSpPr>
            <a:spLocks noGrp="1" noRot="1" noChangeAspect="1" noTextEdit="1"/>
          </p:cNvSpPr>
          <p:nvPr>
            <p:ph type="sldImg"/>
          </p:nvPr>
        </p:nvSpPr>
        <p:spPr>
          <a:ln/>
        </p:spPr>
      </p:sp>
      <p:sp>
        <p:nvSpPr>
          <p:cNvPr id="40963" name="備忘稿版面配置區 2">
            <a:extLst>
              <a:ext uri="{FF2B5EF4-FFF2-40B4-BE49-F238E27FC236}">
                <a16:creationId xmlns:a16="http://schemas.microsoft.com/office/drawing/2014/main" id="{71137FDA-1E46-4690-AA8B-7B411521D284}"/>
              </a:ext>
            </a:extLst>
          </p:cNvPr>
          <p:cNvSpPr>
            <a:spLocks noGrp="1"/>
          </p:cNvSpPr>
          <p:nvPr>
            <p:ph type="body" idx="1"/>
          </p:nvPr>
        </p:nvSpPr>
        <p:spPr>
          <a:noFill/>
        </p:spPr>
        <p:txBody>
          <a:bodyPr/>
          <a:lstStyle/>
          <a:p>
            <a:r>
              <a:rPr lang="zh-TW" altLang="en-US">
                <a:latin typeface="Arial" panose="020B0604020202020204" pitchFamily="34" charset="0"/>
              </a:rPr>
              <a:t>都市日益擴張，導致綠地空間及自然地區的流失。都市熱島效應日趨嚴重，熱島效應造成都市能源集中的惡性循環。</a:t>
            </a:r>
          </a:p>
          <a:p>
            <a:r>
              <a:rPr lang="zh-TW" altLang="en-US">
                <a:latin typeface="Arial" panose="020B0604020202020204" pitchFamily="34" charset="0"/>
              </a:rPr>
              <a:t>減輕都市熱環境惡化，降低熱島效應的最有效方法就是「增加都市綠化面積」。</a:t>
            </a:r>
          </a:p>
          <a:p>
            <a:endParaRPr lang="zh-TW" altLang="en-US">
              <a:latin typeface="Arial" panose="020B0604020202020204" pitchFamily="34" charset="0"/>
            </a:endParaRPr>
          </a:p>
        </p:txBody>
      </p:sp>
      <p:sp>
        <p:nvSpPr>
          <p:cNvPr id="40964" name="投影片編號版面配置區 3">
            <a:extLst>
              <a:ext uri="{FF2B5EF4-FFF2-40B4-BE49-F238E27FC236}">
                <a16:creationId xmlns:a16="http://schemas.microsoft.com/office/drawing/2014/main" id="{E02623A1-F305-46D9-B843-CDFCAC0E5DB5}"/>
              </a:ext>
            </a:extLst>
          </p:cNvPr>
          <p:cNvSpPr>
            <a:spLocks noGrp="1"/>
          </p:cNvSpPr>
          <p:nvPr>
            <p:ph type="sldNum" sz="quarter" idx="5"/>
          </p:nvPr>
        </p:nvSpPr>
        <p:spPr>
          <a:noFill/>
        </p:spPr>
        <p:txBody>
          <a:bodyPr/>
          <a:lstStyle>
            <a:lvl1pPr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F2323D61-C62A-4F95-A96F-004057BA9541}" type="slidenum">
              <a:rPr lang="en-US" altLang="zh-TW" sz="1300"/>
              <a:pPr algn="r" eaLnBrk="1" hangingPunct="1">
                <a:spcBef>
                  <a:spcPct val="0"/>
                </a:spcBef>
              </a:pPr>
              <a:t>10</a:t>
            </a:fld>
            <a:endParaRPr lang="en-US" altLang="zh-TW"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投影片圖像版面配置區 1">
            <a:extLst>
              <a:ext uri="{FF2B5EF4-FFF2-40B4-BE49-F238E27FC236}">
                <a16:creationId xmlns:a16="http://schemas.microsoft.com/office/drawing/2014/main" id="{FC7EE7BE-9392-4891-8F27-70E6F0B029C7}"/>
              </a:ext>
            </a:extLst>
          </p:cNvPr>
          <p:cNvSpPr>
            <a:spLocks noGrp="1" noRot="1" noChangeAspect="1" noTextEdit="1"/>
          </p:cNvSpPr>
          <p:nvPr>
            <p:ph type="sldImg"/>
          </p:nvPr>
        </p:nvSpPr>
        <p:spPr>
          <a:ln/>
        </p:spPr>
      </p:sp>
      <p:sp>
        <p:nvSpPr>
          <p:cNvPr id="41987" name="備忘稿版面配置區 2">
            <a:extLst>
              <a:ext uri="{FF2B5EF4-FFF2-40B4-BE49-F238E27FC236}">
                <a16:creationId xmlns:a16="http://schemas.microsoft.com/office/drawing/2014/main" id="{6425956C-5BAB-4774-942D-A20674E10BF4}"/>
              </a:ext>
            </a:extLst>
          </p:cNvPr>
          <p:cNvSpPr>
            <a:spLocks noGrp="1"/>
          </p:cNvSpPr>
          <p:nvPr>
            <p:ph type="body" idx="1"/>
          </p:nvPr>
        </p:nvSpPr>
        <p:spPr>
          <a:noFill/>
        </p:spPr>
        <p:txBody>
          <a:bodyPr/>
          <a:lstStyle/>
          <a:p>
            <a:r>
              <a:rPr lang="zh-TW" altLang="en-US">
                <a:latin typeface="Arial" panose="020B0604020202020204" pitchFamily="34" charset="0"/>
              </a:rPr>
              <a:t>都市日益擴張，導致綠地空間及自然地區的流失。都市熱島效應日趨嚴重，熱島效應造成都市能源集中的惡性循環。</a:t>
            </a:r>
          </a:p>
          <a:p>
            <a:r>
              <a:rPr lang="zh-TW" altLang="en-US">
                <a:latin typeface="Arial" panose="020B0604020202020204" pitchFamily="34" charset="0"/>
              </a:rPr>
              <a:t>減輕都市熱環境惡化，降低熱島效應的最有效方法就是「增加都市綠化面積」。</a:t>
            </a:r>
          </a:p>
          <a:p>
            <a:endParaRPr lang="zh-TW" altLang="en-US">
              <a:latin typeface="Arial" panose="020B0604020202020204" pitchFamily="34" charset="0"/>
            </a:endParaRPr>
          </a:p>
        </p:txBody>
      </p:sp>
      <p:sp>
        <p:nvSpPr>
          <p:cNvPr id="41988" name="投影片編號版面配置區 3">
            <a:extLst>
              <a:ext uri="{FF2B5EF4-FFF2-40B4-BE49-F238E27FC236}">
                <a16:creationId xmlns:a16="http://schemas.microsoft.com/office/drawing/2014/main" id="{4F0933B2-8382-42A7-8574-2103A946FE51}"/>
              </a:ext>
            </a:extLst>
          </p:cNvPr>
          <p:cNvSpPr>
            <a:spLocks noGrp="1"/>
          </p:cNvSpPr>
          <p:nvPr>
            <p:ph type="sldNum" sz="quarter" idx="5"/>
          </p:nvPr>
        </p:nvSpPr>
        <p:spPr>
          <a:noFill/>
        </p:spPr>
        <p:txBody>
          <a:bodyPr/>
          <a:lstStyle>
            <a:lvl1pPr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A01FDB97-B718-4B6F-AD5C-F7BFC9502469}" type="slidenum">
              <a:rPr lang="en-US" altLang="zh-TW" sz="1300"/>
              <a:pPr algn="r" eaLnBrk="1" hangingPunct="1">
                <a:spcBef>
                  <a:spcPct val="0"/>
                </a:spcBef>
              </a:pPr>
              <a:t>11</a:t>
            </a:fld>
            <a:endParaRPr lang="en-US" altLang="zh-TW"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投影片圖像版面配置區 1">
            <a:extLst>
              <a:ext uri="{FF2B5EF4-FFF2-40B4-BE49-F238E27FC236}">
                <a16:creationId xmlns:a16="http://schemas.microsoft.com/office/drawing/2014/main" id="{D18F0CAE-CE0A-40FE-9574-6830F1CB88C8}"/>
              </a:ext>
            </a:extLst>
          </p:cNvPr>
          <p:cNvSpPr>
            <a:spLocks noGrp="1" noRot="1" noChangeAspect="1" noTextEdit="1"/>
          </p:cNvSpPr>
          <p:nvPr>
            <p:ph type="sldImg"/>
          </p:nvPr>
        </p:nvSpPr>
        <p:spPr>
          <a:ln/>
        </p:spPr>
      </p:sp>
      <p:sp>
        <p:nvSpPr>
          <p:cNvPr id="43011" name="備忘稿版面配置區 2">
            <a:extLst>
              <a:ext uri="{FF2B5EF4-FFF2-40B4-BE49-F238E27FC236}">
                <a16:creationId xmlns:a16="http://schemas.microsoft.com/office/drawing/2014/main" id="{49DDADD7-5CAB-461B-A0C8-E39197086333}"/>
              </a:ext>
            </a:extLst>
          </p:cNvPr>
          <p:cNvSpPr>
            <a:spLocks noGrp="1"/>
          </p:cNvSpPr>
          <p:nvPr>
            <p:ph type="body" idx="1"/>
          </p:nvPr>
        </p:nvSpPr>
        <p:spPr>
          <a:noFill/>
        </p:spPr>
        <p:txBody>
          <a:bodyPr/>
          <a:lstStyle/>
          <a:p>
            <a:r>
              <a:rPr lang="zh-TW" altLang="en-US">
                <a:latin typeface="Arial" panose="020B0604020202020204" pitchFamily="34" charset="0"/>
              </a:rPr>
              <a:t>都市日益擴張，導致綠地空間及自然地區的流失。都市熱島效應日趨嚴重，熱島效應造成都市能源集中的惡性循環。</a:t>
            </a:r>
          </a:p>
          <a:p>
            <a:r>
              <a:rPr lang="zh-TW" altLang="en-US">
                <a:latin typeface="Arial" panose="020B0604020202020204" pitchFamily="34" charset="0"/>
              </a:rPr>
              <a:t>減輕都市熱環境惡化，降低熱島效應的最有效方法就是「增加都市綠化面積」。</a:t>
            </a:r>
          </a:p>
          <a:p>
            <a:endParaRPr lang="zh-TW" altLang="en-US">
              <a:latin typeface="Arial" panose="020B0604020202020204" pitchFamily="34" charset="0"/>
            </a:endParaRPr>
          </a:p>
        </p:txBody>
      </p:sp>
      <p:sp>
        <p:nvSpPr>
          <p:cNvPr id="43012" name="投影片編號版面配置區 3">
            <a:extLst>
              <a:ext uri="{FF2B5EF4-FFF2-40B4-BE49-F238E27FC236}">
                <a16:creationId xmlns:a16="http://schemas.microsoft.com/office/drawing/2014/main" id="{23FE3916-C9A9-43C2-B39B-BE387A4F2A20}"/>
              </a:ext>
            </a:extLst>
          </p:cNvPr>
          <p:cNvSpPr>
            <a:spLocks noGrp="1"/>
          </p:cNvSpPr>
          <p:nvPr>
            <p:ph type="sldNum" sz="quarter" idx="5"/>
          </p:nvPr>
        </p:nvSpPr>
        <p:spPr>
          <a:noFill/>
        </p:spPr>
        <p:txBody>
          <a:bodyPr/>
          <a:lstStyle>
            <a:lvl1pPr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0C8DD794-66A1-4F0D-9E47-E6AA39772391}" type="slidenum">
              <a:rPr lang="en-US" altLang="zh-TW" sz="1300"/>
              <a:pPr algn="r" eaLnBrk="1" hangingPunct="1">
                <a:spcBef>
                  <a:spcPct val="0"/>
                </a:spcBef>
              </a:pPr>
              <a:t>12</a:t>
            </a:fld>
            <a:endParaRPr lang="en-US" altLang="zh-TW"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投影片圖像版面配置區 1">
            <a:extLst>
              <a:ext uri="{FF2B5EF4-FFF2-40B4-BE49-F238E27FC236}">
                <a16:creationId xmlns:a16="http://schemas.microsoft.com/office/drawing/2014/main" id="{FFBF29CC-3FAE-4F24-9908-5FE89D38401B}"/>
              </a:ext>
            </a:extLst>
          </p:cNvPr>
          <p:cNvSpPr>
            <a:spLocks noGrp="1" noRot="1" noChangeAspect="1" noTextEdit="1"/>
          </p:cNvSpPr>
          <p:nvPr>
            <p:ph type="sldImg"/>
          </p:nvPr>
        </p:nvSpPr>
        <p:spPr>
          <a:ln/>
        </p:spPr>
      </p:sp>
      <p:sp>
        <p:nvSpPr>
          <p:cNvPr id="44035" name="備忘稿版面配置區 2">
            <a:extLst>
              <a:ext uri="{FF2B5EF4-FFF2-40B4-BE49-F238E27FC236}">
                <a16:creationId xmlns:a16="http://schemas.microsoft.com/office/drawing/2014/main" id="{162FEDC7-59C6-43B0-B6B6-77107D89B0DB}"/>
              </a:ext>
            </a:extLst>
          </p:cNvPr>
          <p:cNvSpPr>
            <a:spLocks noGrp="1"/>
          </p:cNvSpPr>
          <p:nvPr>
            <p:ph type="body" idx="1"/>
          </p:nvPr>
        </p:nvSpPr>
        <p:spPr>
          <a:noFill/>
        </p:spPr>
        <p:txBody>
          <a:bodyPr/>
          <a:lstStyle/>
          <a:p>
            <a:r>
              <a:rPr lang="zh-TW" altLang="en-US">
                <a:latin typeface="Arial" panose="020B0604020202020204" pitchFamily="34" charset="0"/>
              </a:rPr>
              <a:t>都市日益擴張，導致綠地空間及自然地區的流失。都市熱島效應日趨嚴重，熱島效應造成都市能源集中的惡性循環。</a:t>
            </a:r>
          </a:p>
          <a:p>
            <a:r>
              <a:rPr lang="zh-TW" altLang="en-US">
                <a:latin typeface="Arial" panose="020B0604020202020204" pitchFamily="34" charset="0"/>
              </a:rPr>
              <a:t>減輕都市熱環境惡化，降低熱島效應的最有效方法就是「增加都市綠化面積」。</a:t>
            </a:r>
          </a:p>
          <a:p>
            <a:endParaRPr lang="zh-TW" altLang="en-US">
              <a:latin typeface="Arial" panose="020B0604020202020204" pitchFamily="34" charset="0"/>
            </a:endParaRPr>
          </a:p>
        </p:txBody>
      </p:sp>
      <p:sp>
        <p:nvSpPr>
          <p:cNvPr id="44036" name="投影片編號版面配置區 3">
            <a:extLst>
              <a:ext uri="{FF2B5EF4-FFF2-40B4-BE49-F238E27FC236}">
                <a16:creationId xmlns:a16="http://schemas.microsoft.com/office/drawing/2014/main" id="{D30642A3-26ED-48FE-A18E-E54F1920DC73}"/>
              </a:ext>
            </a:extLst>
          </p:cNvPr>
          <p:cNvSpPr>
            <a:spLocks noGrp="1"/>
          </p:cNvSpPr>
          <p:nvPr>
            <p:ph type="sldNum" sz="quarter" idx="5"/>
          </p:nvPr>
        </p:nvSpPr>
        <p:spPr>
          <a:noFill/>
        </p:spPr>
        <p:txBody>
          <a:bodyPr/>
          <a:lstStyle>
            <a:lvl1pPr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EC077534-7778-41E3-A9D4-C252C63EB1CD}" type="slidenum">
              <a:rPr lang="en-US" altLang="zh-TW" sz="1300"/>
              <a:pPr algn="r" eaLnBrk="1" hangingPunct="1">
                <a:spcBef>
                  <a:spcPct val="0"/>
                </a:spcBef>
              </a:pPr>
              <a:t>13</a:t>
            </a:fld>
            <a:endParaRPr lang="en-US" altLang="zh-TW"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投影片圖像版面配置區 1">
            <a:extLst>
              <a:ext uri="{FF2B5EF4-FFF2-40B4-BE49-F238E27FC236}">
                <a16:creationId xmlns:a16="http://schemas.microsoft.com/office/drawing/2014/main" id="{E31F52D7-FF0F-4D29-8855-95CFCEF3BFCE}"/>
              </a:ext>
            </a:extLst>
          </p:cNvPr>
          <p:cNvSpPr>
            <a:spLocks noGrp="1" noRot="1" noChangeAspect="1" noTextEdit="1"/>
          </p:cNvSpPr>
          <p:nvPr>
            <p:ph type="sldImg"/>
          </p:nvPr>
        </p:nvSpPr>
        <p:spPr>
          <a:ln/>
        </p:spPr>
      </p:sp>
      <p:sp>
        <p:nvSpPr>
          <p:cNvPr id="45059" name="備忘稿版面配置區 2">
            <a:extLst>
              <a:ext uri="{FF2B5EF4-FFF2-40B4-BE49-F238E27FC236}">
                <a16:creationId xmlns:a16="http://schemas.microsoft.com/office/drawing/2014/main" id="{A5C97CC4-7C82-4B30-BA36-6C5DDF7BAECA}"/>
              </a:ext>
            </a:extLst>
          </p:cNvPr>
          <p:cNvSpPr>
            <a:spLocks noGrp="1"/>
          </p:cNvSpPr>
          <p:nvPr>
            <p:ph type="body" idx="1"/>
          </p:nvPr>
        </p:nvSpPr>
        <p:spPr>
          <a:noFill/>
        </p:spPr>
        <p:txBody>
          <a:bodyPr/>
          <a:lstStyle/>
          <a:p>
            <a:endParaRPr lang="zh-TW" altLang="en-US">
              <a:latin typeface="Arial" panose="020B0604020202020204" pitchFamily="34" charset="0"/>
            </a:endParaRPr>
          </a:p>
        </p:txBody>
      </p:sp>
      <p:sp>
        <p:nvSpPr>
          <p:cNvPr id="45060" name="投影片編號版面配置區 3">
            <a:extLst>
              <a:ext uri="{FF2B5EF4-FFF2-40B4-BE49-F238E27FC236}">
                <a16:creationId xmlns:a16="http://schemas.microsoft.com/office/drawing/2014/main" id="{71D57A09-3B3F-42BD-ADC7-3A44C471EEA8}"/>
              </a:ext>
            </a:extLst>
          </p:cNvPr>
          <p:cNvSpPr>
            <a:spLocks noGrp="1"/>
          </p:cNvSpPr>
          <p:nvPr>
            <p:ph type="sldNum" sz="quarter" idx="5"/>
          </p:nvPr>
        </p:nvSpPr>
        <p:spPr>
          <a:noFill/>
        </p:spPr>
        <p:txBody>
          <a:bodyPr/>
          <a:lstStyle>
            <a:lvl1pPr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lgn="l" defTabSz="955675" eaLnBrk="0" hangingPunct="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defTabSz="955675"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BEA2E800-D578-43C1-9B59-22DE81E2C1DB}" type="slidenum">
              <a:rPr lang="en-US" altLang="zh-TW" sz="1300"/>
              <a:pPr algn="r" eaLnBrk="1" hangingPunct="1">
                <a:spcBef>
                  <a:spcPct val="0"/>
                </a:spcBef>
              </a:pPr>
              <a:t>14</a:t>
            </a:fld>
            <a:endParaRPr lang="en-US" altLang="zh-TW" sz="13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sz="3200"/>
            </a:lvl1pPr>
          </a:lstStyle>
          <a:p>
            <a:r>
              <a:rPr lang="zh-TW" altLang="en-US" dirty="0"/>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A3FA5FA4-BA36-47C2-82E3-7B210A73EEB6}"/>
              </a:ext>
            </a:extLst>
          </p:cNvPr>
          <p:cNvSpPr>
            <a:spLocks noGrp="1" noChangeArrowheads="1"/>
          </p:cNvSpPr>
          <p:nvPr>
            <p:ph type="dt" sz="half" idx="10"/>
          </p:nvPr>
        </p:nvSpPr>
        <p:spPr/>
        <p:txBody>
          <a:bodyPr/>
          <a:lstStyle>
            <a:lvl1pPr>
              <a:defRPr/>
            </a:lvl1pPr>
          </a:lstStyle>
          <a:p>
            <a:pPr>
              <a:defRPr/>
            </a:pPr>
            <a:fld id="{2CD1906D-AFAC-4D3E-8D0F-5563A97A641D}" type="datetime1">
              <a:rPr lang="zh-TW" altLang="en-US"/>
              <a:pPr>
                <a:defRPr/>
              </a:pPr>
              <a:t>2019/9/9</a:t>
            </a:fld>
            <a:endParaRPr lang="en-US" altLang="zh-TW"/>
          </a:p>
        </p:txBody>
      </p:sp>
      <p:sp>
        <p:nvSpPr>
          <p:cNvPr id="5" name="Rectangle 5">
            <a:extLst>
              <a:ext uri="{FF2B5EF4-FFF2-40B4-BE49-F238E27FC236}">
                <a16:creationId xmlns:a16="http://schemas.microsoft.com/office/drawing/2014/main" id="{B4408F09-3165-410C-A020-D334FA86C579}"/>
              </a:ext>
            </a:extLst>
          </p:cNvPr>
          <p:cNvSpPr>
            <a:spLocks noGrp="1" noChangeArrowheads="1"/>
          </p:cNvSpPr>
          <p:nvPr>
            <p:ph type="ftr" sz="quarter" idx="11"/>
          </p:nvPr>
        </p:nvSpPr>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35F747F0-3476-47E6-8628-D716EB2B09DB}"/>
              </a:ext>
            </a:extLst>
          </p:cNvPr>
          <p:cNvSpPr>
            <a:spLocks noGrp="1" noChangeArrowheads="1"/>
          </p:cNvSpPr>
          <p:nvPr>
            <p:ph type="sldNum" sz="quarter" idx="12"/>
          </p:nvPr>
        </p:nvSpPr>
        <p:spPr/>
        <p:txBody>
          <a:bodyPr/>
          <a:lstStyle>
            <a:lvl1pPr>
              <a:defRPr/>
            </a:lvl1pPr>
          </a:lstStyle>
          <a:p>
            <a:fld id="{C749478C-B551-4A2D-82D9-A14D9DC1E496}" type="slidenum">
              <a:rPr lang="en-US" altLang="zh-TW"/>
              <a:pPr/>
              <a:t>‹#›</a:t>
            </a:fld>
            <a:endParaRPr lang="en-US" altLang="zh-TW"/>
          </a:p>
        </p:txBody>
      </p:sp>
    </p:spTree>
    <p:extLst>
      <p:ext uri="{BB962C8B-B14F-4D97-AF65-F5344CB8AC3E}">
        <p14:creationId xmlns:p14="http://schemas.microsoft.com/office/powerpoint/2010/main" val="4058708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a:extLst>
              <a:ext uri="{FF2B5EF4-FFF2-40B4-BE49-F238E27FC236}">
                <a16:creationId xmlns:a16="http://schemas.microsoft.com/office/drawing/2014/main" id="{5FEABC7C-8A1C-49FE-8262-9BC282B5704D}"/>
              </a:ext>
            </a:extLst>
          </p:cNvPr>
          <p:cNvSpPr>
            <a:spLocks noGrp="1" noChangeArrowheads="1"/>
          </p:cNvSpPr>
          <p:nvPr>
            <p:ph type="dt" sz="half" idx="10"/>
          </p:nvPr>
        </p:nvSpPr>
        <p:spPr/>
        <p:txBody>
          <a:bodyPr/>
          <a:lstStyle>
            <a:lvl1pPr>
              <a:defRPr/>
            </a:lvl1pPr>
          </a:lstStyle>
          <a:p>
            <a:pPr>
              <a:defRPr/>
            </a:pPr>
            <a:fld id="{5ACBFB58-EA03-4CDC-8034-C500B8F5992B}" type="datetime1">
              <a:rPr lang="zh-TW" altLang="en-US"/>
              <a:pPr>
                <a:defRPr/>
              </a:pPr>
              <a:t>2019/9/9</a:t>
            </a:fld>
            <a:endParaRPr lang="en-US" altLang="zh-TW"/>
          </a:p>
        </p:txBody>
      </p:sp>
      <p:sp>
        <p:nvSpPr>
          <p:cNvPr id="5" name="Rectangle 5">
            <a:extLst>
              <a:ext uri="{FF2B5EF4-FFF2-40B4-BE49-F238E27FC236}">
                <a16:creationId xmlns:a16="http://schemas.microsoft.com/office/drawing/2014/main" id="{E83080DE-C107-496B-8A37-8FEBCCA4DAB0}"/>
              </a:ext>
            </a:extLst>
          </p:cNvPr>
          <p:cNvSpPr>
            <a:spLocks noGrp="1" noChangeArrowheads="1"/>
          </p:cNvSpPr>
          <p:nvPr>
            <p:ph type="ftr" sz="quarter" idx="11"/>
          </p:nvPr>
        </p:nvSpPr>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7BE523A3-8F18-45D2-9C33-E694158CF638}"/>
              </a:ext>
            </a:extLst>
          </p:cNvPr>
          <p:cNvSpPr>
            <a:spLocks noGrp="1" noChangeArrowheads="1"/>
          </p:cNvSpPr>
          <p:nvPr>
            <p:ph type="sldNum" sz="quarter" idx="12"/>
          </p:nvPr>
        </p:nvSpPr>
        <p:spPr/>
        <p:txBody>
          <a:bodyPr/>
          <a:lstStyle>
            <a:lvl1pPr>
              <a:defRPr/>
            </a:lvl1pPr>
          </a:lstStyle>
          <a:p>
            <a:fld id="{9F6BF734-BE19-4FE2-9063-5A41FF135A27}" type="slidenum">
              <a:rPr lang="en-US" altLang="zh-TW"/>
              <a:pPr/>
              <a:t>‹#›</a:t>
            </a:fld>
            <a:endParaRPr lang="en-US" altLang="zh-TW"/>
          </a:p>
        </p:txBody>
      </p:sp>
    </p:spTree>
    <p:extLst>
      <p:ext uri="{BB962C8B-B14F-4D97-AF65-F5344CB8AC3E}">
        <p14:creationId xmlns:p14="http://schemas.microsoft.com/office/powerpoint/2010/main" val="4022410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68313" y="1196975"/>
            <a:ext cx="4032250" cy="4968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52963" y="1196975"/>
            <a:ext cx="4033837" cy="4968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a:extLst>
              <a:ext uri="{FF2B5EF4-FFF2-40B4-BE49-F238E27FC236}">
                <a16:creationId xmlns:a16="http://schemas.microsoft.com/office/drawing/2014/main" id="{CADC5736-7F22-4191-A676-458D6082E910}"/>
              </a:ext>
            </a:extLst>
          </p:cNvPr>
          <p:cNvSpPr>
            <a:spLocks noGrp="1" noChangeArrowheads="1"/>
          </p:cNvSpPr>
          <p:nvPr>
            <p:ph type="dt" sz="half" idx="10"/>
          </p:nvPr>
        </p:nvSpPr>
        <p:spPr/>
        <p:txBody>
          <a:bodyPr/>
          <a:lstStyle>
            <a:lvl1pPr>
              <a:defRPr/>
            </a:lvl1pPr>
          </a:lstStyle>
          <a:p>
            <a:pPr>
              <a:defRPr/>
            </a:pPr>
            <a:fld id="{ECF33DCB-B152-46A2-A63C-3E8001CB19BE}" type="datetime1">
              <a:rPr lang="zh-TW" altLang="en-US"/>
              <a:pPr>
                <a:defRPr/>
              </a:pPr>
              <a:t>2019/9/9</a:t>
            </a:fld>
            <a:endParaRPr lang="en-US" altLang="zh-TW"/>
          </a:p>
        </p:txBody>
      </p:sp>
      <p:sp>
        <p:nvSpPr>
          <p:cNvPr id="6" name="Rectangle 5">
            <a:extLst>
              <a:ext uri="{FF2B5EF4-FFF2-40B4-BE49-F238E27FC236}">
                <a16:creationId xmlns:a16="http://schemas.microsoft.com/office/drawing/2014/main" id="{16F7FD5B-53D5-43EC-B60F-53159884CB6F}"/>
              </a:ext>
            </a:extLst>
          </p:cNvPr>
          <p:cNvSpPr>
            <a:spLocks noGrp="1" noChangeArrowheads="1"/>
          </p:cNvSpPr>
          <p:nvPr>
            <p:ph type="ftr" sz="quarter" idx="11"/>
          </p:nvPr>
        </p:nvSpPr>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98940BEF-E7E2-4B78-89D3-BBAA5556DE21}"/>
              </a:ext>
            </a:extLst>
          </p:cNvPr>
          <p:cNvSpPr>
            <a:spLocks noGrp="1" noChangeArrowheads="1"/>
          </p:cNvSpPr>
          <p:nvPr>
            <p:ph type="sldNum" sz="quarter" idx="12"/>
          </p:nvPr>
        </p:nvSpPr>
        <p:spPr/>
        <p:txBody>
          <a:bodyPr/>
          <a:lstStyle>
            <a:lvl1pPr>
              <a:defRPr/>
            </a:lvl1pPr>
          </a:lstStyle>
          <a:p>
            <a:fld id="{233E5CEE-89B4-4400-A4DC-839D54E7EB0E}" type="slidenum">
              <a:rPr lang="en-US" altLang="zh-TW"/>
              <a:pPr/>
              <a:t>‹#›</a:t>
            </a:fld>
            <a:endParaRPr lang="en-US" altLang="zh-TW"/>
          </a:p>
        </p:txBody>
      </p:sp>
    </p:spTree>
    <p:extLst>
      <p:ext uri="{BB962C8B-B14F-4D97-AF65-F5344CB8AC3E}">
        <p14:creationId xmlns:p14="http://schemas.microsoft.com/office/powerpoint/2010/main" val="2162203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a:extLst>
              <a:ext uri="{FF2B5EF4-FFF2-40B4-BE49-F238E27FC236}">
                <a16:creationId xmlns:a16="http://schemas.microsoft.com/office/drawing/2014/main" id="{1530D939-2931-44F0-8E54-3898CE1C2DD6}"/>
              </a:ext>
            </a:extLst>
          </p:cNvPr>
          <p:cNvSpPr>
            <a:spLocks noGrp="1" noChangeArrowheads="1"/>
          </p:cNvSpPr>
          <p:nvPr>
            <p:ph type="dt" sz="half" idx="10"/>
          </p:nvPr>
        </p:nvSpPr>
        <p:spPr/>
        <p:txBody>
          <a:bodyPr/>
          <a:lstStyle>
            <a:lvl1pPr>
              <a:defRPr/>
            </a:lvl1pPr>
          </a:lstStyle>
          <a:p>
            <a:pPr>
              <a:defRPr/>
            </a:pPr>
            <a:fld id="{8CFBF436-28D5-4523-AA49-B9E11BD854F2}" type="datetime1">
              <a:rPr lang="zh-TW" altLang="en-US"/>
              <a:pPr>
                <a:defRPr/>
              </a:pPr>
              <a:t>2019/9/9</a:t>
            </a:fld>
            <a:endParaRPr lang="en-US" altLang="zh-TW"/>
          </a:p>
        </p:txBody>
      </p:sp>
      <p:sp>
        <p:nvSpPr>
          <p:cNvPr id="8" name="Rectangle 5">
            <a:extLst>
              <a:ext uri="{FF2B5EF4-FFF2-40B4-BE49-F238E27FC236}">
                <a16:creationId xmlns:a16="http://schemas.microsoft.com/office/drawing/2014/main" id="{5E8F39D0-CF78-45C2-A9A5-13D12A547AAB}"/>
              </a:ext>
            </a:extLst>
          </p:cNvPr>
          <p:cNvSpPr>
            <a:spLocks noGrp="1" noChangeArrowheads="1"/>
          </p:cNvSpPr>
          <p:nvPr>
            <p:ph type="ftr" sz="quarter" idx="11"/>
          </p:nvPr>
        </p:nvSpPr>
        <p:spPr/>
        <p:txBody>
          <a:bodyPr/>
          <a:lstStyle>
            <a:lvl1pPr>
              <a:defRPr/>
            </a:lvl1pPr>
          </a:lstStyle>
          <a:p>
            <a:pPr>
              <a:defRPr/>
            </a:pPr>
            <a:endParaRPr lang="en-US" altLang="zh-TW"/>
          </a:p>
        </p:txBody>
      </p:sp>
      <p:sp>
        <p:nvSpPr>
          <p:cNvPr id="9" name="Rectangle 6">
            <a:extLst>
              <a:ext uri="{FF2B5EF4-FFF2-40B4-BE49-F238E27FC236}">
                <a16:creationId xmlns:a16="http://schemas.microsoft.com/office/drawing/2014/main" id="{1E5D4A87-7F3D-4F9B-B85C-7644F3EBA0E3}"/>
              </a:ext>
            </a:extLst>
          </p:cNvPr>
          <p:cNvSpPr>
            <a:spLocks noGrp="1" noChangeArrowheads="1"/>
          </p:cNvSpPr>
          <p:nvPr>
            <p:ph type="sldNum" sz="quarter" idx="12"/>
          </p:nvPr>
        </p:nvSpPr>
        <p:spPr/>
        <p:txBody>
          <a:bodyPr/>
          <a:lstStyle>
            <a:lvl1pPr>
              <a:defRPr/>
            </a:lvl1pPr>
          </a:lstStyle>
          <a:p>
            <a:fld id="{F5983DB0-8BB6-446E-9E1D-14D2ECB085A3}" type="slidenum">
              <a:rPr lang="en-US" altLang="zh-TW"/>
              <a:pPr/>
              <a:t>‹#›</a:t>
            </a:fld>
            <a:endParaRPr lang="en-US" altLang="zh-TW"/>
          </a:p>
        </p:txBody>
      </p:sp>
    </p:spTree>
    <p:extLst>
      <p:ext uri="{BB962C8B-B14F-4D97-AF65-F5344CB8AC3E}">
        <p14:creationId xmlns:p14="http://schemas.microsoft.com/office/powerpoint/2010/main" val="1428788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a:extLst>
              <a:ext uri="{FF2B5EF4-FFF2-40B4-BE49-F238E27FC236}">
                <a16:creationId xmlns:a16="http://schemas.microsoft.com/office/drawing/2014/main" id="{0C4DBEFC-26BD-4F5C-A402-09A8F8FA03D2}"/>
              </a:ext>
            </a:extLst>
          </p:cNvPr>
          <p:cNvSpPr>
            <a:spLocks noGrp="1" noChangeArrowheads="1"/>
          </p:cNvSpPr>
          <p:nvPr>
            <p:ph type="dt" sz="half" idx="10"/>
          </p:nvPr>
        </p:nvSpPr>
        <p:spPr/>
        <p:txBody>
          <a:bodyPr/>
          <a:lstStyle>
            <a:lvl1pPr>
              <a:defRPr/>
            </a:lvl1pPr>
          </a:lstStyle>
          <a:p>
            <a:pPr>
              <a:defRPr/>
            </a:pPr>
            <a:fld id="{CDC95335-E7BA-43E1-AEEE-0F1F079A174C}" type="datetime1">
              <a:rPr lang="zh-TW" altLang="en-US"/>
              <a:pPr>
                <a:defRPr/>
              </a:pPr>
              <a:t>2019/9/9</a:t>
            </a:fld>
            <a:endParaRPr lang="en-US" altLang="zh-TW"/>
          </a:p>
        </p:txBody>
      </p:sp>
      <p:sp>
        <p:nvSpPr>
          <p:cNvPr id="4" name="Rectangle 5">
            <a:extLst>
              <a:ext uri="{FF2B5EF4-FFF2-40B4-BE49-F238E27FC236}">
                <a16:creationId xmlns:a16="http://schemas.microsoft.com/office/drawing/2014/main" id="{46B04853-2BCE-46B9-9637-BE446E2C2AA0}"/>
              </a:ext>
            </a:extLst>
          </p:cNvPr>
          <p:cNvSpPr>
            <a:spLocks noGrp="1" noChangeArrowheads="1"/>
          </p:cNvSpPr>
          <p:nvPr>
            <p:ph type="ftr" sz="quarter" idx="11"/>
          </p:nvPr>
        </p:nvSpPr>
        <p:spPr/>
        <p:txBody>
          <a:bodyPr/>
          <a:lstStyle>
            <a:lvl1pPr>
              <a:defRPr/>
            </a:lvl1pPr>
          </a:lstStyle>
          <a:p>
            <a:pPr>
              <a:defRPr/>
            </a:pPr>
            <a:endParaRPr lang="en-US" altLang="zh-TW"/>
          </a:p>
        </p:txBody>
      </p:sp>
      <p:sp>
        <p:nvSpPr>
          <p:cNvPr id="5" name="Rectangle 6">
            <a:extLst>
              <a:ext uri="{FF2B5EF4-FFF2-40B4-BE49-F238E27FC236}">
                <a16:creationId xmlns:a16="http://schemas.microsoft.com/office/drawing/2014/main" id="{F23CC8ED-B43D-4779-A1B7-5CD913958C17}"/>
              </a:ext>
            </a:extLst>
          </p:cNvPr>
          <p:cNvSpPr>
            <a:spLocks noGrp="1" noChangeArrowheads="1"/>
          </p:cNvSpPr>
          <p:nvPr>
            <p:ph type="sldNum" sz="quarter" idx="12"/>
          </p:nvPr>
        </p:nvSpPr>
        <p:spPr/>
        <p:txBody>
          <a:bodyPr/>
          <a:lstStyle>
            <a:lvl1pPr>
              <a:defRPr/>
            </a:lvl1pPr>
          </a:lstStyle>
          <a:p>
            <a:fld id="{7D300B00-EA9A-4C4C-B859-9A950E3D3C25}" type="slidenum">
              <a:rPr lang="en-US" altLang="zh-TW"/>
              <a:pPr/>
              <a:t>‹#›</a:t>
            </a:fld>
            <a:endParaRPr lang="en-US" altLang="zh-TW"/>
          </a:p>
        </p:txBody>
      </p:sp>
    </p:spTree>
    <p:extLst>
      <p:ext uri="{BB962C8B-B14F-4D97-AF65-F5344CB8AC3E}">
        <p14:creationId xmlns:p14="http://schemas.microsoft.com/office/powerpoint/2010/main" val="3702928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F9447A0-AF1F-47B9-85D8-012A22938CD5}"/>
              </a:ext>
            </a:extLst>
          </p:cNvPr>
          <p:cNvSpPr>
            <a:spLocks noGrp="1" noChangeArrowheads="1"/>
          </p:cNvSpPr>
          <p:nvPr>
            <p:ph type="dt" sz="half" idx="10"/>
          </p:nvPr>
        </p:nvSpPr>
        <p:spPr/>
        <p:txBody>
          <a:bodyPr/>
          <a:lstStyle>
            <a:lvl1pPr>
              <a:defRPr/>
            </a:lvl1pPr>
          </a:lstStyle>
          <a:p>
            <a:pPr>
              <a:defRPr/>
            </a:pPr>
            <a:fld id="{2A19336E-E795-4AB9-B839-1BC21E90DA10}" type="datetime1">
              <a:rPr lang="zh-TW" altLang="en-US"/>
              <a:pPr>
                <a:defRPr/>
              </a:pPr>
              <a:t>2019/9/9</a:t>
            </a:fld>
            <a:endParaRPr lang="en-US" altLang="zh-TW"/>
          </a:p>
        </p:txBody>
      </p:sp>
      <p:sp>
        <p:nvSpPr>
          <p:cNvPr id="3" name="Rectangle 5">
            <a:extLst>
              <a:ext uri="{FF2B5EF4-FFF2-40B4-BE49-F238E27FC236}">
                <a16:creationId xmlns:a16="http://schemas.microsoft.com/office/drawing/2014/main" id="{E73D834F-912E-49FB-998E-F7CC9E0D3373}"/>
              </a:ext>
            </a:extLst>
          </p:cNvPr>
          <p:cNvSpPr>
            <a:spLocks noGrp="1" noChangeArrowheads="1"/>
          </p:cNvSpPr>
          <p:nvPr>
            <p:ph type="ftr" sz="quarter" idx="11"/>
          </p:nvPr>
        </p:nvSpPr>
        <p:spPr/>
        <p:txBody>
          <a:bodyPr/>
          <a:lstStyle>
            <a:lvl1pPr>
              <a:defRPr/>
            </a:lvl1pPr>
          </a:lstStyle>
          <a:p>
            <a:pPr>
              <a:defRPr/>
            </a:pPr>
            <a:endParaRPr lang="en-US" altLang="zh-TW"/>
          </a:p>
        </p:txBody>
      </p:sp>
      <p:sp>
        <p:nvSpPr>
          <p:cNvPr id="4" name="Rectangle 6">
            <a:extLst>
              <a:ext uri="{FF2B5EF4-FFF2-40B4-BE49-F238E27FC236}">
                <a16:creationId xmlns:a16="http://schemas.microsoft.com/office/drawing/2014/main" id="{08D55C74-E8E8-49B2-913F-4972B852949E}"/>
              </a:ext>
            </a:extLst>
          </p:cNvPr>
          <p:cNvSpPr>
            <a:spLocks noGrp="1" noChangeArrowheads="1"/>
          </p:cNvSpPr>
          <p:nvPr>
            <p:ph type="sldNum" sz="quarter" idx="12"/>
          </p:nvPr>
        </p:nvSpPr>
        <p:spPr/>
        <p:txBody>
          <a:bodyPr/>
          <a:lstStyle>
            <a:lvl1pPr>
              <a:defRPr/>
            </a:lvl1pPr>
          </a:lstStyle>
          <a:p>
            <a:fld id="{C9BE789B-1476-4DDA-B6AA-D179AF5A3C88}" type="slidenum">
              <a:rPr lang="en-US" altLang="zh-TW"/>
              <a:pPr/>
              <a:t>‹#›</a:t>
            </a:fld>
            <a:endParaRPr lang="en-US" altLang="zh-TW"/>
          </a:p>
        </p:txBody>
      </p:sp>
    </p:spTree>
    <p:extLst>
      <p:ext uri="{BB962C8B-B14F-4D97-AF65-F5344CB8AC3E}">
        <p14:creationId xmlns:p14="http://schemas.microsoft.com/office/powerpoint/2010/main" val="2050917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a:extLst>
              <a:ext uri="{FF2B5EF4-FFF2-40B4-BE49-F238E27FC236}">
                <a16:creationId xmlns:a16="http://schemas.microsoft.com/office/drawing/2014/main" id="{19A60997-668A-4A82-BF09-05677D6E5157}"/>
              </a:ext>
            </a:extLst>
          </p:cNvPr>
          <p:cNvSpPr>
            <a:spLocks noGrp="1" noChangeArrowheads="1"/>
          </p:cNvSpPr>
          <p:nvPr>
            <p:ph type="dt" sz="half" idx="10"/>
          </p:nvPr>
        </p:nvSpPr>
        <p:spPr/>
        <p:txBody>
          <a:bodyPr/>
          <a:lstStyle>
            <a:lvl1pPr>
              <a:defRPr/>
            </a:lvl1pPr>
          </a:lstStyle>
          <a:p>
            <a:pPr>
              <a:defRPr/>
            </a:pPr>
            <a:fld id="{FEE101BA-7654-4EE1-880B-A9DB0592D92C}" type="datetime1">
              <a:rPr lang="zh-TW" altLang="en-US"/>
              <a:pPr>
                <a:defRPr/>
              </a:pPr>
              <a:t>2019/9/9</a:t>
            </a:fld>
            <a:endParaRPr lang="en-US" altLang="zh-TW"/>
          </a:p>
        </p:txBody>
      </p:sp>
      <p:sp>
        <p:nvSpPr>
          <p:cNvPr id="6" name="Rectangle 5">
            <a:extLst>
              <a:ext uri="{FF2B5EF4-FFF2-40B4-BE49-F238E27FC236}">
                <a16:creationId xmlns:a16="http://schemas.microsoft.com/office/drawing/2014/main" id="{782152D8-E659-49B5-9A2E-E54A93C4F6A4}"/>
              </a:ext>
            </a:extLst>
          </p:cNvPr>
          <p:cNvSpPr>
            <a:spLocks noGrp="1" noChangeArrowheads="1"/>
          </p:cNvSpPr>
          <p:nvPr>
            <p:ph type="ftr" sz="quarter" idx="11"/>
          </p:nvPr>
        </p:nvSpPr>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93B56E73-507A-4DB6-82D7-54AE888B23F8}"/>
              </a:ext>
            </a:extLst>
          </p:cNvPr>
          <p:cNvSpPr>
            <a:spLocks noGrp="1" noChangeArrowheads="1"/>
          </p:cNvSpPr>
          <p:nvPr>
            <p:ph type="sldNum" sz="quarter" idx="12"/>
          </p:nvPr>
        </p:nvSpPr>
        <p:spPr/>
        <p:txBody>
          <a:bodyPr/>
          <a:lstStyle>
            <a:lvl1pPr>
              <a:defRPr/>
            </a:lvl1pPr>
          </a:lstStyle>
          <a:p>
            <a:fld id="{D17AC415-39B1-4B54-83E5-AF1F74C8E3AD}" type="slidenum">
              <a:rPr lang="en-US" altLang="zh-TW"/>
              <a:pPr/>
              <a:t>‹#›</a:t>
            </a:fld>
            <a:endParaRPr lang="en-US" altLang="zh-TW"/>
          </a:p>
        </p:txBody>
      </p:sp>
    </p:spTree>
    <p:extLst>
      <p:ext uri="{BB962C8B-B14F-4D97-AF65-F5344CB8AC3E}">
        <p14:creationId xmlns:p14="http://schemas.microsoft.com/office/powerpoint/2010/main" val="3348528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a:extLst>
              <a:ext uri="{FF2B5EF4-FFF2-40B4-BE49-F238E27FC236}">
                <a16:creationId xmlns:a16="http://schemas.microsoft.com/office/drawing/2014/main" id="{FB9D6D98-6F46-485C-8763-C38A0C401296}"/>
              </a:ext>
            </a:extLst>
          </p:cNvPr>
          <p:cNvSpPr>
            <a:spLocks noGrp="1" noChangeArrowheads="1"/>
          </p:cNvSpPr>
          <p:nvPr>
            <p:ph type="dt" sz="half" idx="10"/>
          </p:nvPr>
        </p:nvSpPr>
        <p:spPr/>
        <p:txBody>
          <a:bodyPr/>
          <a:lstStyle>
            <a:lvl1pPr>
              <a:defRPr/>
            </a:lvl1pPr>
          </a:lstStyle>
          <a:p>
            <a:pPr>
              <a:defRPr/>
            </a:pPr>
            <a:fld id="{8F502580-224C-4EAD-866E-C7E5A2A71D7F}" type="datetime1">
              <a:rPr lang="zh-TW" altLang="en-US"/>
              <a:pPr>
                <a:defRPr/>
              </a:pPr>
              <a:t>2019/9/9</a:t>
            </a:fld>
            <a:endParaRPr lang="en-US" altLang="zh-TW"/>
          </a:p>
        </p:txBody>
      </p:sp>
      <p:sp>
        <p:nvSpPr>
          <p:cNvPr id="6" name="Rectangle 5">
            <a:extLst>
              <a:ext uri="{FF2B5EF4-FFF2-40B4-BE49-F238E27FC236}">
                <a16:creationId xmlns:a16="http://schemas.microsoft.com/office/drawing/2014/main" id="{FCBC3F43-81B2-446E-8111-2D8426A89EAE}"/>
              </a:ext>
            </a:extLst>
          </p:cNvPr>
          <p:cNvSpPr>
            <a:spLocks noGrp="1" noChangeArrowheads="1"/>
          </p:cNvSpPr>
          <p:nvPr>
            <p:ph type="ftr" sz="quarter" idx="11"/>
          </p:nvPr>
        </p:nvSpPr>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5FE8FCF1-4A7E-4739-A1EB-67A40B5774D8}"/>
              </a:ext>
            </a:extLst>
          </p:cNvPr>
          <p:cNvSpPr>
            <a:spLocks noGrp="1" noChangeArrowheads="1"/>
          </p:cNvSpPr>
          <p:nvPr>
            <p:ph type="sldNum" sz="quarter" idx="12"/>
          </p:nvPr>
        </p:nvSpPr>
        <p:spPr/>
        <p:txBody>
          <a:bodyPr/>
          <a:lstStyle>
            <a:lvl1pPr>
              <a:defRPr/>
            </a:lvl1pPr>
          </a:lstStyle>
          <a:p>
            <a:fld id="{675D86ED-8B73-4881-B4E6-ADED9AD53F9F}" type="slidenum">
              <a:rPr lang="en-US" altLang="zh-TW"/>
              <a:pPr/>
              <a:t>‹#›</a:t>
            </a:fld>
            <a:endParaRPr lang="en-US" altLang="zh-TW"/>
          </a:p>
        </p:txBody>
      </p:sp>
    </p:spTree>
    <p:extLst>
      <p:ext uri="{BB962C8B-B14F-4D97-AF65-F5344CB8AC3E}">
        <p14:creationId xmlns:p14="http://schemas.microsoft.com/office/powerpoint/2010/main" val="513752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3C39DF92-9686-4699-87FB-CF705DDA932B}"/>
              </a:ext>
            </a:extLst>
          </p:cNvPr>
          <p:cNvSpPr>
            <a:spLocks noGrp="1" noChangeArrowheads="1"/>
          </p:cNvSpPr>
          <p:nvPr>
            <p:ph type="dt" sz="half" idx="10"/>
          </p:nvPr>
        </p:nvSpPr>
        <p:spPr/>
        <p:txBody>
          <a:bodyPr/>
          <a:lstStyle>
            <a:lvl1pPr>
              <a:defRPr/>
            </a:lvl1pPr>
          </a:lstStyle>
          <a:p>
            <a:pPr>
              <a:defRPr/>
            </a:pPr>
            <a:fld id="{EE187F84-7041-431B-A13E-4568C3B3E0D4}" type="datetime1">
              <a:rPr lang="zh-TW" altLang="en-US"/>
              <a:pPr>
                <a:defRPr/>
              </a:pPr>
              <a:t>2019/9/9</a:t>
            </a:fld>
            <a:endParaRPr lang="en-US" altLang="zh-TW"/>
          </a:p>
        </p:txBody>
      </p:sp>
      <p:sp>
        <p:nvSpPr>
          <p:cNvPr id="5" name="Rectangle 5">
            <a:extLst>
              <a:ext uri="{FF2B5EF4-FFF2-40B4-BE49-F238E27FC236}">
                <a16:creationId xmlns:a16="http://schemas.microsoft.com/office/drawing/2014/main" id="{7356C7DB-0811-4754-8D44-1761B589B0C5}"/>
              </a:ext>
            </a:extLst>
          </p:cNvPr>
          <p:cNvSpPr>
            <a:spLocks noGrp="1" noChangeArrowheads="1"/>
          </p:cNvSpPr>
          <p:nvPr>
            <p:ph type="ftr" sz="quarter" idx="11"/>
          </p:nvPr>
        </p:nvSpPr>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41F838D9-336C-4C91-8A78-0CD4C9778D24}"/>
              </a:ext>
            </a:extLst>
          </p:cNvPr>
          <p:cNvSpPr>
            <a:spLocks noGrp="1" noChangeArrowheads="1"/>
          </p:cNvSpPr>
          <p:nvPr>
            <p:ph type="sldNum" sz="quarter" idx="12"/>
          </p:nvPr>
        </p:nvSpPr>
        <p:spPr/>
        <p:txBody>
          <a:bodyPr/>
          <a:lstStyle>
            <a:lvl1pPr>
              <a:defRPr/>
            </a:lvl1pPr>
          </a:lstStyle>
          <a:p>
            <a:fld id="{011C0E51-FDEF-4C06-98EE-9D6F50523FBD}" type="slidenum">
              <a:rPr lang="en-US" altLang="zh-TW"/>
              <a:pPr/>
              <a:t>‹#›</a:t>
            </a:fld>
            <a:endParaRPr lang="en-US" altLang="zh-TW"/>
          </a:p>
        </p:txBody>
      </p:sp>
    </p:spTree>
    <p:extLst>
      <p:ext uri="{BB962C8B-B14F-4D97-AF65-F5344CB8AC3E}">
        <p14:creationId xmlns:p14="http://schemas.microsoft.com/office/powerpoint/2010/main" val="3724483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32575" y="260350"/>
            <a:ext cx="2054225" cy="590550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68313" y="260350"/>
            <a:ext cx="6011862" cy="59055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CB3B7886-38B6-486B-86E1-214DC625B636}"/>
              </a:ext>
            </a:extLst>
          </p:cNvPr>
          <p:cNvSpPr>
            <a:spLocks noGrp="1" noChangeArrowheads="1"/>
          </p:cNvSpPr>
          <p:nvPr>
            <p:ph type="dt" sz="half" idx="10"/>
          </p:nvPr>
        </p:nvSpPr>
        <p:spPr/>
        <p:txBody>
          <a:bodyPr/>
          <a:lstStyle>
            <a:lvl1pPr>
              <a:defRPr/>
            </a:lvl1pPr>
          </a:lstStyle>
          <a:p>
            <a:pPr>
              <a:defRPr/>
            </a:pPr>
            <a:fld id="{011C979E-CECC-46DD-917D-053A6B6860A7}" type="datetime1">
              <a:rPr lang="zh-TW" altLang="en-US"/>
              <a:pPr>
                <a:defRPr/>
              </a:pPr>
              <a:t>2019/9/9</a:t>
            </a:fld>
            <a:endParaRPr lang="en-US" altLang="zh-TW"/>
          </a:p>
        </p:txBody>
      </p:sp>
      <p:sp>
        <p:nvSpPr>
          <p:cNvPr id="5" name="Rectangle 5">
            <a:extLst>
              <a:ext uri="{FF2B5EF4-FFF2-40B4-BE49-F238E27FC236}">
                <a16:creationId xmlns:a16="http://schemas.microsoft.com/office/drawing/2014/main" id="{86466E56-D2F8-4E9F-82DA-5D171F5DCD6E}"/>
              </a:ext>
            </a:extLst>
          </p:cNvPr>
          <p:cNvSpPr>
            <a:spLocks noGrp="1" noChangeArrowheads="1"/>
          </p:cNvSpPr>
          <p:nvPr>
            <p:ph type="ftr" sz="quarter" idx="11"/>
          </p:nvPr>
        </p:nvSpPr>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2034F596-9BCE-474D-8FAD-5ABD420C5BE4}"/>
              </a:ext>
            </a:extLst>
          </p:cNvPr>
          <p:cNvSpPr>
            <a:spLocks noGrp="1" noChangeArrowheads="1"/>
          </p:cNvSpPr>
          <p:nvPr>
            <p:ph type="sldNum" sz="quarter" idx="12"/>
          </p:nvPr>
        </p:nvSpPr>
        <p:spPr/>
        <p:txBody>
          <a:bodyPr/>
          <a:lstStyle>
            <a:lvl1pPr>
              <a:defRPr/>
            </a:lvl1pPr>
          </a:lstStyle>
          <a:p>
            <a:fld id="{E25EF6CA-AB71-45CD-8587-0FE29A712D56}" type="slidenum">
              <a:rPr lang="en-US" altLang="zh-TW"/>
              <a:pPr/>
              <a:t>‹#›</a:t>
            </a:fld>
            <a:endParaRPr lang="en-US" altLang="zh-TW"/>
          </a:p>
        </p:txBody>
      </p:sp>
    </p:spTree>
    <p:extLst>
      <p:ext uri="{BB962C8B-B14F-4D97-AF65-F5344CB8AC3E}">
        <p14:creationId xmlns:p14="http://schemas.microsoft.com/office/powerpoint/2010/main" val="2725862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68313" y="260350"/>
            <a:ext cx="6264275" cy="720725"/>
          </a:xfrm>
        </p:spPr>
        <p:txBody>
          <a:bodyPr/>
          <a:lstStyle/>
          <a:p>
            <a:r>
              <a:rPr lang="zh-TW" altLang="en-US"/>
              <a:t>按一下以編輯母片標題樣式</a:t>
            </a:r>
          </a:p>
        </p:txBody>
      </p:sp>
      <p:sp>
        <p:nvSpPr>
          <p:cNvPr id="3" name="文字版面配置區 2"/>
          <p:cNvSpPr>
            <a:spLocks noGrp="1"/>
          </p:cNvSpPr>
          <p:nvPr>
            <p:ph type="body" sz="half" idx="1"/>
          </p:nvPr>
        </p:nvSpPr>
        <p:spPr>
          <a:xfrm>
            <a:off x="468313" y="1196975"/>
            <a:ext cx="4032250" cy="49688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52963" y="1196975"/>
            <a:ext cx="4033837" cy="49688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a:extLst>
              <a:ext uri="{FF2B5EF4-FFF2-40B4-BE49-F238E27FC236}">
                <a16:creationId xmlns:a16="http://schemas.microsoft.com/office/drawing/2014/main" id="{4626F99B-0AF4-42AC-8582-4D2FC56E42E0}"/>
              </a:ext>
            </a:extLst>
          </p:cNvPr>
          <p:cNvSpPr>
            <a:spLocks noGrp="1" noChangeArrowheads="1"/>
          </p:cNvSpPr>
          <p:nvPr>
            <p:ph type="dt" sz="half" idx="10"/>
          </p:nvPr>
        </p:nvSpPr>
        <p:spPr/>
        <p:txBody>
          <a:bodyPr/>
          <a:lstStyle>
            <a:lvl1pPr>
              <a:defRPr/>
            </a:lvl1pPr>
          </a:lstStyle>
          <a:p>
            <a:pPr>
              <a:defRPr/>
            </a:pPr>
            <a:fld id="{10C9C9A0-0A08-4061-AEF4-E52B08F36F16}" type="datetime1">
              <a:rPr lang="zh-TW" altLang="en-US"/>
              <a:pPr>
                <a:defRPr/>
              </a:pPr>
              <a:t>2019/9/9</a:t>
            </a:fld>
            <a:endParaRPr lang="en-US" altLang="zh-TW"/>
          </a:p>
        </p:txBody>
      </p:sp>
      <p:sp>
        <p:nvSpPr>
          <p:cNvPr id="6" name="Rectangle 5">
            <a:extLst>
              <a:ext uri="{FF2B5EF4-FFF2-40B4-BE49-F238E27FC236}">
                <a16:creationId xmlns:a16="http://schemas.microsoft.com/office/drawing/2014/main" id="{ADC1BACE-3DF2-416A-BB0B-CE3F5EB2ADAD}"/>
              </a:ext>
            </a:extLst>
          </p:cNvPr>
          <p:cNvSpPr>
            <a:spLocks noGrp="1" noChangeArrowheads="1"/>
          </p:cNvSpPr>
          <p:nvPr>
            <p:ph type="ftr" sz="quarter" idx="11"/>
          </p:nvPr>
        </p:nvSpPr>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FB90E114-04E2-4BD7-8A9F-FF68DAC1C060}"/>
              </a:ext>
            </a:extLst>
          </p:cNvPr>
          <p:cNvSpPr>
            <a:spLocks noGrp="1" noChangeArrowheads="1"/>
          </p:cNvSpPr>
          <p:nvPr>
            <p:ph type="sldNum" sz="quarter" idx="12"/>
          </p:nvPr>
        </p:nvSpPr>
        <p:spPr/>
        <p:txBody>
          <a:bodyPr/>
          <a:lstStyle>
            <a:lvl1pPr>
              <a:defRPr/>
            </a:lvl1pPr>
          </a:lstStyle>
          <a:p>
            <a:fld id="{08E76E4F-9887-4DE0-BCC5-31DCDEBBC805}" type="slidenum">
              <a:rPr lang="en-US" altLang="zh-TW"/>
              <a:pPr/>
              <a:t>‹#›</a:t>
            </a:fld>
            <a:endParaRPr lang="en-US" altLang="zh-TW"/>
          </a:p>
        </p:txBody>
      </p:sp>
    </p:spTree>
    <p:extLst>
      <p:ext uri="{BB962C8B-B14F-4D97-AF65-F5344CB8AC3E}">
        <p14:creationId xmlns:p14="http://schemas.microsoft.com/office/powerpoint/2010/main" val="2312611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468313" y="476250"/>
            <a:ext cx="8218487" cy="56896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Rectangle 4">
            <a:extLst>
              <a:ext uri="{FF2B5EF4-FFF2-40B4-BE49-F238E27FC236}">
                <a16:creationId xmlns:a16="http://schemas.microsoft.com/office/drawing/2014/main" id="{9C7B74F6-3D7B-4E96-BAC9-2C79FF81E6D2}"/>
              </a:ext>
            </a:extLst>
          </p:cNvPr>
          <p:cNvSpPr>
            <a:spLocks noGrp="1" noChangeArrowheads="1"/>
          </p:cNvSpPr>
          <p:nvPr>
            <p:ph type="dt" sz="half" idx="10"/>
          </p:nvPr>
        </p:nvSpPr>
        <p:spPr/>
        <p:txBody>
          <a:bodyPr/>
          <a:lstStyle>
            <a:lvl1pPr>
              <a:defRPr/>
            </a:lvl1pPr>
          </a:lstStyle>
          <a:p>
            <a:pPr>
              <a:defRPr/>
            </a:pPr>
            <a:fld id="{F40F8AF4-CD19-4382-A1A2-0105E105AAFC}" type="datetime1">
              <a:rPr lang="zh-TW" altLang="en-US"/>
              <a:pPr>
                <a:defRPr/>
              </a:pPr>
              <a:t>2019/9/9</a:t>
            </a:fld>
            <a:endParaRPr lang="en-US" altLang="zh-TW"/>
          </a:p>
        </p:txBody>
      </p:sp>
      <p:sp>
        <p:nvSpPr>
          <p:cNvPr id="4" name="Rectangle 5">
            <a:extLst>
              <a:ext uri="{FF2B5EF4-FFF2-40B4-BE49-F238E27FC236}">
                <a16:creationId xmlns:a16="http://schemas.microsoft.com/office/drawing/2014/main" id="{C07C5E6B-ABF6-4852-896D-C16F01287313}"/>
              </a:ext>
            </a:extLst>
          </p:cNvPr>
          <p:cNvSpPr>
            <a:spLocks noGrp="1" noChangeArrowheads="1"/>
          </p:cNvSpPr>
          <p:nvPr>
            <p:ph type="ftr" sz="quarter" idx="11"/>
          </p:nvPr>
        </p:nvSpPr>
        <p:spPr/>
        <p:txBody>
          <a:bodyPr/>
          <a:lstStyle>
            <a:lvl1pPr>
              <a:defRPr/>
            </a:lvl1pPr>
          </a:lstStyle>
          <a:p>
            <a:pPr>
              <a:defRPr/>
            </a:pPr>
            <a:endParaRPr lang="en-US" altLang="zh-TW"/>
          </a:p>
        </p:txBody>
      </p:sp>
      <p:sp>
        <p:nvSpPr>
          <p:cNvPr id="5" name="Rectangle 6">
            <a:extLst>
              <a:ext uri="{FF2B5EF4-FFF2-40B4-BE49-F238E27FC236}">
                <a16:creationId xmlns:a16="http://schemas.microsoft.com/office/drawing/2014/main" id="{196FF7DB-9F1A-4B5E-BCD6-A39A406147E3}"/>
              </a:ext>
            </a:extLst>
          </p:cNvPr>
          <p:cNvSpPr>
            <a:spLocks noGrp="1" noChangeArrowheads="1"/>
          </p:cNvSpPr>
          <p:nvPr>
            <p:ph type="sldNum" sz="quarter" idx="12"/>
          </p:nvPr>
        </p:nvSpPr>
        <p:spPr/>
        <p:txBody>
          <a:bodyPr/>
          <a:lstStyle>
            <a:lvl1pPr>
              <a:defRPr/>
            </a:lvl1pPr>
          </a:lstStyle>
          <a:p>
            <a:fld id="{966CA594-0D50-4C14-942E-4394E6CBD99F}" type="slidenum">
              <a:rPr lang="en-US" altLang="zh-TW"/>
              <a:pPr/>
              <a:t>‹#›</a:t>
            </a:fld>
            <a:endParaRPr lang="en-US" altLang="zh-TW"/>
          </a:p>
        </p:txBody>
      </p:sp>
    </p:spTree>
    <p:extLst>
      <p:ext uri="{BB962C8B-B14F-4D97-AF65-F5344CB8AC3E}">
        <p14:creationId xmlns:p14="http://schemas.microsoft.com/office/powerpoint/2010/main" val="30066657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68313" y="476250"/>
            <a:ext cx="6264275" cy="504825"/>
          </a:xfrm>
        </p:spPr>
        <p:txBody>
          <a:bodyPr/>
          <a:lstStyle/>
          <a:p>
            <a:r>
              <a:rPr lang="zh-TW" altLang="en-US"/>
              <a:t>按一下以編輯母片標題樣式</a:t>
            </a:r>
          </a:p>
        </p:txBody>
      </p:sp>
      <p:sp>
        <p:nvSpPr>
          <p:cNvPr id="3" name="文字版面配置區 2"/>
          <p:cNvSpPr>
            <a:spLocks noGrp="1"/>
          </p:cNvSpPr>
          <p:nvPr>
            <p:ph type="body" sz="half" idx="1"/>
          </p:nvPr>
        </p:nvSpPr>
        <p:spPr>
          <a:xfrm>
            <a:off x="468313" y="1196975"/>
            <a:ext cx="4032250" cy="49688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quarter" idx="2"/>
          </p:nvPr>
        </p:nvSpPr>
        <p:spPr>
          <a:xfrm>
            <a:off x="4652963" y="1196975"/>
            <a:ext cx="4033837" cy="24082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內容版面配置區 4"/>
          <p:cNvSpPr>
            <a:spLocks noGrp="1"/>
          </p:cNvSpPr>
          <p:nvPr>
            <p:ph sz="quarter" idx="3"/>
          </p:nvPr>
        </p:nvSpPr>
        <p:spPr>
          <a:xfrm>
            <a:off x="4652963" y="3757613"/>
            <a:ext cx="4033837" cy="2408237"/>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Rectangle 4">
            <a:extLst>
              <a:ext uri="{FF2B5EF4-FFF2-40B4-BE49-F238E27FC236}">
                <a16:creationId xmlns:a16="http://schemas.microsoft.com/office/drawing/2014/main" id="{490D1552-68DA-4B80-8D30-20C0E784D926}"/>
              </a:ext>
            </a:extLst>
          </p:cNvPr>
          <p:cNvSpPr>
            <a:spLocks noGrp="1" noChangeArrowheads="1"/>
          </p:cNvSpPr>
          <p:nvPr>
            <p:ph type="dt" sz="half" idx="10"/>
          </p:nvPr>
        </p:nvSpPr>
        <p:spPr/>
        <p:txBody>
          <a:bodyPr/>
          <a:lstStyle>
            <a:lvl1pPr>
              <a:defRPr/>
            </a:lvl1pPr>
          </a:lstStyle>
          <a:p>
            <a:pPr>
              <a:defRPr/>
            </a:pPr>
            <a:fld id="{A6497C72-2B29-49B3-A3F5-85FCA29511E8}" type="datetime1">
              <a:rPr lang="zh-TW" altLang="en-US"/>
              <a:pPr>
                <a:defRPr/>
              </a:pPr>
              <a:t>2019/9/9</a:t>
            </a:fld>
            <a:endParaRPr lang="en-US" altLang="zh-TW"/>
          </a:p>
        </p:txBody>
      </p:sp>
      <p:sp>
        <p:nvSpPr>
          <p:cNvPr id="7" name="Rectangle 5">
            <a:extLst>
              <a:ext uri="{FF2B5EF4-FFF2-40B4-BE49-F238E27FC236}">
                <a16:creationId xmlns:a16="http://schemas.microsoft.com/office/drawing/2014/main" id="{01592214-BAAF-4BF7-9724-B4E3B4334F39}"/>
              </a:ext>
            </a:extLst>
          </p:cNvPr>
          <p:cNvSpPr>
            <a:spLocks noGrp="1" noChangeArrowheads="1"/>
          </p:cNvSpPr>
          <p:nvPr>
            <p:ph type="ftr" sz="quarter" idx="11"/>
          </p:nvPr>
        </p:nvSpPr>
        <p:spPr/>
        <p:txBody>
          <a:bodyPr/>
          <a:lstStyle>
            <a:lvl1pPr>
              <a:defRPr/>
            </a:lvl1pPr>
          </a:lstStyle>
          <a:p>
            <a:pPr>
              <a:defRPr/>
            </a:pPr>
            <a:endParaRPr lang="en-US" altLang="zh-TW"/>
          </a:p>
        </p:txBody>
      </p:sp>
      <p:sp>
        <p:nvSpPr>
          <p:cNvPr id="8" name="Rectangle 6">
            <a:extLst>
              <a:ext uri="{FF2B5EF4-FFF2-40B4-BE49-F238E27FC236}">
                <a16:creationId xmlns:a16="http://schemas.microsoft.com/office/drawing/2014/main" id="{E777C46F-0D8F-4968-B0B3-A2DABDB8321B}"/>
              </a:ext>
            </a:extLst>
          </p:cNvPr>
          <p:cNvSpPr>
            <a:spLocks noGrp="1" noChangeArrowheads="1"/>
          </p:cNvSpPr>
          <p:nvPr>
            <p:ph type="sldNum" sz="quarter" idx="12"/>
          </p:nvPr>
        </p:nvSpPr>
        <p:spPr/>
        <p:txBody>
          <a:bodyPr/>
          <a:lstStyle>
            <a:lvl1pPr>
              <a:defRPr/>
            </a:lvl1pPr>
          </a:lstStyle>
          <a:p>
            <a:fld id="{52B764D7-5758-45DE-BCE4-CEF739FF83A1}" type="slidenum">
              <a:rPr lang="en-US" altLang="zh-TW"/>
              <a:pPr/>
              <a:t>‹#›</a:t>
            </a:fld>
            <a:endParaRPr lang="en-US" altLang="zh-TW"/>
          </a:p>
        </p:txBody>
      </p:sp>
    </p:spTree>
    <p:extLst>
      <p:ext uri="{BB962C8B-B14F-4D97-AF65-F5344CB8AC3E}">
        <p14:creationId xmlns:p14="http://schemas.microsoft.com/office/powerpoint/2010/main" val="38470685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468313" y="476250"/>
            <a:ext cx="6264275" cy="504825"/>
          </a:xfrm>
        </p:spPr>
        <p:txBody>
          <a:bodyPr/>
          <a:lstStyle/>
          <a:p>
            <a:r>
              <a:rPr lang="zh-TW" altLang="en-US"/>
              <a:t>按一下以編輯母片標題樣式</a:t>
            </a:r>
          </a:p>
        </p:txBody>
      </p:sp>
      <p:sp>
        <p:nvSpPr>
          <p:cNvPr id="3" name="表格版面配置區 2"/>
          <p:cNvSpPr>
            <a:spLocks noGrp="1"/>
          </p:cNvSpPr>
          <p:nvPr>
            <p:ph type="tbl" idx="1"/>
          </p:nvPr>
        </p:nvSpPr>
        <p:spPr>
          <a:xfrm>
            <a:off x="468313" y="1196975"/>
            <a:ext cx="8218487" cy="4968875"/>
          </a:xfrm>
        </p:spPr>
        <p:txBody>
          <a:bodyPr/>
          <a:lstStyle/>
          <a:p>
            <a:pPr lvl="0"/>
            <a:endParaRPr lang="zh-TW" altLang="en-US" noProof="0"/>
          </a:p>
        </p:txBody>
      </p:sp>
      <p:sp>
        <p:nvSpPr>
          <p:cNvPr id="4" name="Rectangle 4">
            <a:extLst>
              <a:ext uri="{FF2B5EF4-FFF2-40B4-BE49-F238E27FC236}">
                <a16:creationId xmlns:a16="http://schemas.microsoft.com/office/drawing/2014/main" id="{0E810C5B-575D-4C25-8F51-A46C21AD64E6}"/>
              </a:ext>
            </a:extLst>
          </p:cNvPr>
          <p:cNvSpPr>
            <a:spLocks noGrp="1" noChangeArrowheads="1"/>
          </p:cNvSpPr>
          <p:nvPr>
            <p:ph type="dt" sz="half" idx="10"/>
          </p:nvPr>
        </p:nvSpPr>
        <p:spPr/>
        <p:txBody>
          <a:bodyPr/>
          <a:lstStyle>
            <a:lvl1pPr>
              <a:defRPr/>
            </a:lvl1pPr>
          </a:lstStyle>
          <a:p>
            <a:pPr>
              <a:defRPr/>
            </a:pPr>
            <a:fld id="{88C43356-BCE4-4AA6-B351-24E73CF0A492}" type="datetime1">
              <a:rPr lang="zh-TW" altLang="en-US"/>
              <a:pPr>
                <a:defRPr/>
              </a:pPr>
              <a:t>2019/9/9</a:t>
            </a:fld>
            <a:endParaRPr lang="en-US" altLang="zh-TW"/>
          </a:p>
        </p:txBody>
      </p:sp>
      <p:sp>
        <p:nvSpPr>
          <p:cNvPr id="5" name="Rectangle 5">
            <a:extLst>
              <a:ext uri="{FF2B5EF4-FFF2-40B4-BE49-F238E27FC236}">
                <a16:creationId xmlns:a16="http://schemas.microsoft.com/office/drawing/2014/main" id="{1C8ABE99-693E-4615-BA33-06B997F9FD2E}"/>
              </a:ext>
            </a:extLst>
          </p:cNvPr>
          <p:cNvSpPr>
            <a:spLocks noGrp="1" noChangeArrowheads="1"/>
          </p:cNvSpPr>
          <p:nvPr>
            <p:ph type="ftr" sz="quarter" idx="11"/>
          </p:nvPr>
        </p:nvSpPr>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E8830D6B-C243-4A16-B29C-1DDB270E9393}"/>
              </a:ext>
            </a:extLst>
          </p:cNvPr>
          <p:cNvSpPr>
            <a:spLocks noGrp="1" noChangeArrowheads="1"/>
          </p:cNvSpPr>
          <p:nvPr>
            <p:ph type="sldNum" sz="quarter" idx="12"/>
          </p:nvPr>
        </p:nvSpPr>
        <p:spPr/>
        <p:txBody>
          <a:bodyPr/>
          <a:lstStyle>
            <a:lvl1pPr>
              <a:defRPr/>
            </a:lvl1pPr>
          </a:lstStyle>
          <a:p>
            <a:fld id="{16EC7DF0-5D07-47FF-B2D0-2D4FE3D4D4CE}" type="slidenum">
              <a:rPr lang="en-US" altLang="zh-TW"/>
              <a:pPr/>
              <a:t>‹#›</a:t>
            </a:fld>
            <a:endParaRPr lang="en-US" altLang="zh-TW"/>
          </a:p>
        </p:txBody>
      </p:sp>
    </p:spTree>
    <p:extLst>
      <p:ext uri="{BB962C8B-B14F-4D97-AF65-F5344CB8AC3E}">
        <p14:creationId xmlns:p14="http://schemas.microsoft.com/office/powerpoint/2010/main" val="317213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28D48F3-8368-4969-A1AE-02634CC5A089}"/>
              </a:ext>
            </a:extLst>
          </p:cNvPr>
          <p:cNvSpPr>
            <a:spLocks noGrp="1" noChangeArrowheads="1"/>
          </p:cNvSpPr>
          <p:nvPr>
            <p:ph type="title"/>
          </p:nvPr>
        </p:nvSpPr>
        <p:spPr bwMode="auto">
          <a:xfrm>
            <a:off x="468313" y="476250"/>
            <a:ext cx="62642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a:extLst>
              <a:ext uri="{FF2B5EF4-FFF2-40B4-BE49-F238E27FC236}">
                <a16:creationId xmlns:a16="http://schemas.microsoft.com/office/drawing/2014/main" id="{4997B6C1-167F-4D32-8392-E8C2C1DC110E}"/>
              </a:ext>
            </a:extLst>
          </p:cNvPr>
          <p:cNvSpPr>
            <a:spLocks noGrp="1" noChangeArrowheads="1"/>
          </p:cNvSpPr>
          <p:nvPr>
            <p:ph type="body" idx="1"/>
          </p:nvPr>
        </p:nvSpPr>
        <p:spPr bwMode="auto">
          <a:xfrm>
            <a:off x="468313" y="1196975"/>
            <a:ext cx="8218487"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2" name="Rectangle 4">
            <a:extLst>
              <a:ext uri="{FF2B5EF4-FFF2-40B4-BE49-F238E27FC236}">
                <a16:creationId xmlns:a16="http://schemas.microsoft.com/office/drawing/2014/main" id="{C7F83BF4-0A33-4066-9926-5D99868B37BB}"/>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tx1"/>
                </a:solidFill>
                <a:latin typeface="Arial" charset="0"/>
                <a:ea typeface="新細明體" pitchFamily="18" charset="-120"/>
              </a:defRPr>
            </a:lvl1pPr>
          </a:lstStyle>
          <a:p>
            <a:pPr>
              <a:defRPr/>
            </a:pPr>
            <a:fld id="{B60211B6-98C4-42A9-8295-F99BF11713D3}" type="datetime1">
              <a:rPr lang="zh-TW" altLang="en-US"/>
              <a:pPr>
                <a:defRPr/>
              </a:pPr>
              <a:t>2019/9/9</a:t>
            </a:fld>
            <a:endParaRPr lang="en-US" altLang="zh-TW"/>
          </a:p>
        </p:txBody>
      </p:sp>
      <p:sp>
        <p:nvSpPr>
          <p:cNvPr id="3" name="Rectangle 5">
            <a:extLst>
              <a:ext uri="{FF2B5EF4-FFF2-40B4-BE49-F238E27FC236}">
                <a16:creationId xmlns:a16="http://schemas.microsoft.com/office/drawing/2014/main" id="{DFC31762-F365-4FA2-81DC-1ADB1DB6AEA6}"/>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1"/>
                </a:solidFill>
                <a:latin typeface="Arial" charset="0"/>
                <a:ea typeface="新細明體" pitchFamily="18" charset="-120"/>
              </a:defRPr>
            </a:lvl1pPr>
          </a:lstStyle>
          <a:p>
            <a:pPr>
              <a:defRPr/>
            </a:pPr>
            <a:endParaRPr lang="en-US" altLang="zh-TW"/>
          </a:p>
        </p:txBody>
      </p:sp>
      <p:sp>
        <p:nvSpPr>
          <p:cNvPr id="1030" name="Line 10">
            <a:extLst>
              <a:ext uri="{FF2B5EF4-FFF2-40B4-BE49-F238E27FC236}">
                <a16:creationId xmlns:a16="http://schemas.microsoft.com/office/drawing/2014/main" id="{7C76AF09-B90E-43C3-BD97-DC24968BEF17}"/>
              </a:ext>
            </a:extLst>
          </p:cNvPr>
          <p:cNvSpPr>
            <a:spLocks noChangeShapeType="1"/>
          </p:cNvSpPr>
          <p:nvPr userDrawn="1"/>
        </p:nvSpPr>
        <p:spPr bwMode="auto">
          <a:xfrm>
            <a:off x="468313" y="981075"/>
            <a:ext cx="8675687" cy="0"/>
          </a:xfrm>
          <a:prstGeom prst="line">
            <a:avLst/>
          </a:prstGeom>
          <a:noFill/>
          <a:ln w="9525">
            <a:solidFill>
              <a:srgbClr val="016483"/>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 name="Rectangle 6">
            <a:extLst>
              <a:ext uri="{FF2B5EF4-FFF2-40B4-BE49-F238E27FC236}">
                <a16:creationId xmlns:a16="http://schemas.microsoft.com/office/drawing/2014/main" id="{CD0B5902-9FD2-4E5D-B682-A3F769D7E719}"/>
              </a:ext>
            </a:extLst>
          </p:cNvPr>
          <p:cNvSpPr>
            <a:spLocks noGrp="1" noChangeArrowheads="1"/>
          </p:cNvSpPr>
          <p:nvPr>
            <p:ph type="sldNum" sz="quarter" idx="4"/>
          </p:nvPr>
        </p:nvSpPr>
        <p:spPr bwMode="auto">
          <a:xfrm>
            <a:off x="8845550" y="6597650"/>
            <a:ext cx="298450" cy="26035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ctr">
              <a:defRPr>
                <a:solidFill>
                  <a:schemeClr val="tx1"/>
                </a:solidFill>
                <a:ea typeface="新細明體" panose="02020500000000000000" pitchFamily="18" charset="-120"/>
              </a:defRPr>
            </a:lvl1pPr>
          </a:lstStyle>
          <a:p>
            <a:fld id="{1B23A99B-C52E-40B0-B2A8-EE582B9394B6}" type="slidenum">
              <a:rPr lang="en-US" altLang="zh-TW"/>
              <a:pPr/>
              <a:t>‹#›</a:t>
            </a:fld>
            <a:endParaRPr lang="en-US" altLang="zh-TW"/>
          </a:p>
        </p:txBody>
      </p:sp>
      <p:pic>
        <p:nvPicPr>
          <p:cNvPr id="1032" name="Picture 24" descr="圖片1拷貝">
            <a:extLst>
              <a:ext uri="{FF2B5EF4-FFF2-40B4-BE49-F238E27FC236}">
                <a16:creationId xmlns:a16="http://schemas.microsoft.com/office/drawing/2014/main" id="{D1CFBF7E-A58F-4E53-9123-168A8D1FCB5A}"/>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7463" y="0"/>
            <a:ext cx="91805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9">
            <a:extLst>
              <a:ext uri="{FF2B5EF4-FFF2-40B4-BE49-F238E27FC236}">
                <a16:creationId xmlns:a16="http://schemas.microsoft.com/office/drawing/2014/main" id="{D56FCE70-2195-41B7-B664-FB38674DE977}"/>
              </a:ext>
            </a:extLst>
          </p:cNvPr>
          <p:cNvSpPr>
            <a:spLocks noChangeArrowheads="1"/>
          </p:cNvSpPr>
          <p:nvPr userDrawn="1"/>
        </p:nvSpPr>
        <p:spPr bwMode="auto">
          <a:xfrm>
            <a:off x="0" y="0"/>
            <a:ext cx="9144000" cy="368300"/>
          </a:xfrm>
          <a:prstGeom prst="rect">
            <a:avLst/>
          </a:prstGeom>
          <a:solidFill>
            <a:srgbClr val="808080"/>
          </a:solidFill>
          <a:ln>
            <a:noFill/>
          </a:ln>
          <a:effectLst>
            <a:prstShdw prst="shdw17" dist="17961" dir="2700000">
              <a:srgbClr val="4D4D4D"/>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lvl1pPr eaLnBrk="0" hangingPunct="0">
              <a:defRPr kumimoji="1" sz="1200">
                <a:solidFill>
                  <a:schemeClr val="bg1"/>
                </a:solidFill>
                <a:latin typeface="Arial" charset="0"/>
                <a:ea typeface="華康中圓體" pitchFamily="49" charset="-120"/>
              </a:defRPr>
            </a:lvl1pPr>
            <a:lvl2pPr marL="742950" indent="-285750" eaLnBrk="0" hangingPunct="0">
              <a:defRPr kumimoji="1" sz="1200">
                <a:solidFill>
                  <a:schemeClr val="bg1"/>
                </a:solidFill>
                <a:latin typeface="Arial" charset="0"/>
                <a:ea typeface="華康中圓體" pitchFamily="49" charset="-120"/>
              </a:defRPr>
            </a:lvl2pPr>
            <a:lvl3pPr marL="1143000" indent="-228600" eaLnBrk="0" hangingPunct="0">
              <a:defRPr kumimoji="1" sz="1200">
                <a:solidFill>
                  <a:schemeClr val="bg1"/>
                </a:solidFill>
                <a:latin typeface="Arial" charset="0"/>
                <a:ea typeface="華康中圓體" pitchFamily="49" charset="-120"/>
              </a:defRPr>
            </a:lvl3pPr>
            <a:lvl4pPr marL="1600200" indent="-228600" eaLnBrk="0" hangingPunct="0">
              <a:defRPr kumimoji="1" sz="1200">
                <a:solidFill>
                  <a:schemeClr val="bg1"/>
                </a:solidFill>
                <a:latin typeface="Arial" charset="0"/>
                <a:ea typeface="華康中圓體" pitchFamily="49" charset="-120"/>
              </a:defRPr>
            </a:lvl4pPr>
            <a:lvl5pPr marL="2057400" indent="-228600" eaLnBrk="0" hangingPunct="0">
              <a:defRPr kumimoji="1" sz="1200">
                <a:solidFill>
                  <a:schemeClr val="bg1"/>
                </a:solidFill>
                <a:latin typeface="Arial" charset="0"/>
                <a:ea typeface="華康中圓體" pitchFamily="49" charset="-120"/>
              </a:defRPr>
            </a:lvl5pPr>
            <a:lvl6pPr marL="2514600" indent="-228600" algn="r" eaLnBrk="0" fontAlgn="base" hangingPunct="0">
              <a:spcBef>
                <a:spcPct val="0"/>
              </a:spcBef>
              <a:spcAft>
                <a:spcPct val="0"/>
              </a:spcAft>
              <a:defRPr kumimoji="1" sz="1200">
                <a:solidFill>
                  <a:schemeClr val="bg1"/>
                </a:solidFill>
                <a:latin typeface="Arial" charset="0"/>
                <a:ea typeface="華康中圓體" pitchFamily="49" charset="-120"/>
              </a:defRPr>
            </a:lvl6pPr>
            <a:lvl7pPr marL="2971800" indent="-228600" algn="r" eaLnBrk="0" fontAlgn="base" hangingPunct="0">
              <a:spcBef>
                <a:spcPct val="0"/>
              </a:spcBef>
              <a:spcAft>
                <a:spcPct val="0"/>
              </a:spcAft>
              <a:defRPr kumimoji="1" sz="1200">
                <a:solidFill>
                  <a:schemeClr val="bg1"/>
                </a:solidFill>
                <a:latin typeface="Arial" charset="0"/>
                <a:ea typeface="華康中圓體" pitchFamily="49" charset="-120"/>
              </a:defRPr>
            </a:lvl7pPr>
            <a:lvl8pPr marL="3429000" indent="-228600" algn="r" eaLnBrk="0" fontAlgn="base" hangingPunct="0">
              <a:spcBef>
                <a:spcPct val="0"/>
              </a:spcBef>
              <a:spcAft>
                <a:spcPct val="0"/>
              </a:spcAft>
              <a:defRPr kumimoji="1" sz="1200">
                <a:solidFill>
                  <a:schemeClr val="bg1"/>
                </a:solidFill>
                <a:latin typeface="Arial" charset="0"/>
                <a:ea typeface="華康中圓體" pitchFamily="49" charset="-120"/>
              </a:defRPr>
            </a:lvl8pPr>
            <a:lvl9pPr marL="3886200" indent="-228600" algn="r" eaLnBrk="0" fontAlgn="base" hangingPunct="0">
              <a:spcBef>
                <a:spcPct val="0"/>
              </a:spcBef>
              <a:spcAft>
                <a:spcPct val="0"/>
              </a:spcAft>
              <a:defRPr kumimoji="1" sz="1200">
                <a:solidFill>
                  <a:schemeClr val="bg1"/>
                </a:solidFill>
                <a:latin typeface="Arial" charset="0"/>
                <a:ea typeface="華康中圓體" pitchFamily="49" charset="-120"/>
              </a:defRPr>
            </a:lvl9pPr>
          </a:lstStyle>
          <a:p>
            <a:pPr eaLnBrk="1" hangingPunct="1">
              <a:defRPr/>
            </a:pPr>
            <a:endParaRPr lang="zh-TW" alt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Lst>
  <p:hf hdr="0" ftr="0" dt="0"/>
  <p:txStyles>
    <p:titleStyle>
      <a:lvl1pPr algn="l" rtl="0" eaLnBrk="0" fontAlgn="base" hangingPunct="0">
        <a:spcBef>
          <a:spcPct val="0"/>
        </a:spcBef>
        <a:spcAft>
          <a:spcPct val="0"/>
        </a:spcAft>
        <a:defRPr kumimoji="1" sz="3000">
          <a:solidFill>
            <a:srgbClr val="000000"/>
          </a:solidFill>
          <a:latin typeface="+mj-lt"/>
          <a:ea typeface="+mj-ea"/>
          <a:cs typeface="+mj-cs"/>
        </a:defRPr>
      </a:lvl1pPr>
      <a:lvl2pPr algn="l" rtl="0" eaLnBrk="0" fontAlgn="base" hangingPunct="0">
        <a:spcBef>
          <a:spcPct val="0"/>
        </a:spcBef>
        <a:spcAft>
          <a:spcPct val="0"/>
        </a:spcAft>
        <a:defRPr kumimoji="1" sz="3000">
          <a:solidFill>
            <a:srgbClr val="000000"/>
          </a:solidFill>
          <a:latin typeface="Arial" charset="0"/>
          <a:ea typeface="華康粗黑體" pitchFamily="49" charset="-120"/>
        </a:defRPr>
      </a:lvl2pPr>
      <a:lvl3pPr algn="l" rtl="0" eaLnBrk="0" fontAlgn="base" hangingPunct="0">
        <a:spcBef>
          <a:spcPct val="0"/>
        </a:spcBef>
        <a:spcAft>
          <a:spcPct val="0"/>
        </a:spcAft>
        <a:defRPr kumimoji="1" sz="3000">
          <a:solidFill>
            <a:srgbClr val="000000"/>
          </a:solidFill>
          <a:latin typeface="Arial" charset="0"/>
          <a:ea typeface="華康粗黑體" pitchFamily="49" charset="-120"/>
        </a:defRPr>
      </a:lvl3pPr>
      <a:lvl4pPr algn="l" rtl="0" eaLnBrk="0" fontAlgn="base" hangingPunct="0">
        <a:spcBef>
          <a:spcPct val="0"/>
        </a:spcBef>
        <a:spcAft>
          <a:spcPct val="0"/>
        </a:spcAft>
        <a:defRPr kumimoji="1" sz="3000">
          <a:solidFill>
            <a:srgbClr val="000000"/>
          </a:solidFill>
          <a:latin typeface="Arial" charset="0"/>
          <a:ea typeface="華康粗黑體" pitchFamily="49" charset="-120"/>
        </a:defRPr>
      </a:lvl4pPr>
      <a:lvl5pPr algn="l" rtl="0" eaLnBrk="0" fontAlgn="base" hangingPunct="0">
        <a:spcBef>
          <a:spcPct val="0"/>
        </a:spcBef>
        <a:spcAft>
          <a:spcPct val="0"/>
        </a:spcAft>
        <a:defRPr kumimoji="1" sz="3000">
          <a:solidFill>
            <a:srgbClr val="000000"/>
          </a:solidFill>
          <a:latin typeface="Arial" charset="0"/>
          <a:ea typeface="華康粗黑體" pitchFamily="49" charset="-120"/>
        </a:defRPr>
      </a:lvl5pPr>
      <a:lvl6pPr marL="457200" algn="l" rtl="0" fontAlgn="base">
        <a:spcBef>
          <a:spcPct val="0"/>
        </a:spcBef>
        <a:spcAft>
          <a:spcPct val="0"/>
        </a:spcAft>
        <a:defRPr kumimoji="1" sz="3000">
          <a:solidFill>
            <a:schemeClr val="tx2"/>
          </a:solidFill>
          <a:latin typeface="Arial" charset="0"/>
          <a:ea typeface="華康粗黑體" pitchFamily="49" charset="-120"/>
        </a:defRPr>
      </a:lvl6pPr>
      <a:lvl7pPr marL="914400" algn="l" rtl="0" fontAlgn="base">
        <a:spcBef>
          <a:spcPct val="0"/>
        </a:spcBef>
        <a:spcAft>
          <a:spcPct val="0"/>
        </a:spcAft>
        <a:defRPr kumimoji="1" sz="3000">
          <a:solidFill>
            <a:schemeClr val="tx2"/>
          </a:solidFill>
          <a:latin typeface="Arial" charset="0"/>
          <a:ea typeface="華康粗黑體" pitchFamily="49" charset="-120"/>
        </a:defRPr>
      </a:lvl7pPr>
      <a:lvl8pPr marL="1371600" algn="l" rtl="0" fontAlgn="base">
        <a:spcBef>
          <a:spcPct val="0"/>
        </a:spcBef>
        <a:spcAft>
          <a:spcPct val="0"/>
        </a:spcAft>
        <a:defRPr kumimoji="1" sz="3000">
          <a:solidFill>
            <a:schemeClr val="tx2"/>
          </a:solidFill>
          <a:latin typeface="Arial" charset="0"/>
          <a:ea typeface="華康粗黑體" pitchFamily="49" charset="-120"/>
        </a:defRPr>
      </a:lvl8pPr>
      <a:lvl9pPr marL="1828800" algn="l" rtl="0" fontAlgn="base">
        <a:spcBef>
          <a:spcPct val="0"/>
        </a:spcBef>
        <a:spcAft>
          <a:spcPct val="0"/>
        </a:spcAft>
        <a:defRPr kumimoji="1" sz="3000">
          <a:solidFill>
            <a:schemeClr val="tx2"/>
          </a:solidFill>
          <a:latin typeface="Arial" charset="0"/>
          <a:ea typeface="華康粗黑體" pitchFamily="49" charset="-120"/>
        </a:defRPr>
      </a:lvl9pPr>
    </p:titleStyle>
    <p:bodyStyle>
      <a:lvl1pPr marL="342900" indent="-342900" algn="l" rtl="0" eaLnBrk="0" fontAlgn="base" hangingPunct="0">
        <a:spcBef>
          <a:spcPct val="20000"/>
        </a:spcBef>
        <a:spcAft>
          <a:spcPct val="0"/>
        </a:spcAft>
        <a:buClr>
          <a:srgbClr val="FFFF66"/>
        </a:buClr>
        <a:buFont typeface="Wingdings" panose="05000000000000000000" pitchFamily="2" charset="2"/>
        <a:buChar char="n"/>
        <a:defRPr kumimoji="1" sz="20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anose="05000000000000000000" pitchFamily="2" charset="2"/>
        <a:buChar char="l"/>
        <a:defRPr kumimoji="1" sz="2800">
          <a:solidFill>
            <a:srgbClr val="016483"/>
          </a:solidFill>
          <a:latin typeface="+mn-lt"/>
          <a:ea typeface="+mn-ea"/>
        </a:defRPr>
      </a:lvl2pPr>
      <a:lvl3pPr marL="1143000" indent="-228600" algn="l" rtl="0" eaLnBrk="0" fontAlgn="base" hangingPunct="0">
        <a:spcBef>
          <a:spcPct val="20000"/>
        </a:spcBef>
        <a:spcAft>
          <a:spcPct val="0"/>
        </a:spcAft>
        <a:buClr>
          <a:schemeClr val="bg2"/>
        </a:buClr>
        <a:buSzPct val="60000"/>
        <a:buFont typeface="Wingdings" panose="05000000000000000000" pitchFamily="2" charset="2"/>
        <a:buChar char="u"/>
        <a:defRPr kumimoji="1" sz="1600">
          <a:solidFill>
            <a:schemeClr val="tx1"/>
          </a:solidFill>
          <a:latin typeface="+mn-lt"/>
          <a:ea typeface="+mn-ea"/>
        </a:defRPr>
      </a:lvl3pPr>
      <a:lvl4pPr marL="1600200" indent="-228600" algn="l" rtl="0" eaLnBrk="0" fontAlgn="base" hangingPunct="0">
        <a:spcBef>
          <a:spcPct val="20000"/>
        </a:spcBef>
        <a:spcAft>
          <a:spcPct val="0"/>
        </a:spcAft>
        <a:buClr>
          <a:schemeClr val="folHlink"/>
        </a:buClr>
        <a:buFont typeface="Arial" panose="020B0604020202020204" pitchFamily="34" charset="0"/>
        <a:buChar char="–"/>
        <a:defRPr kumimoji="1" sz="1600">
          <a:solidFill>
            <a:schemeClr val="tx1"/>
          </a:solidFill>
          <a:latin typeface="+mn-lt"/>
          <a:ea typeface="+mn-ea"/>
        </a:defRPr>
      </a:lvl4pPr>
      <a:lvl5pPr marL="2057400" indent="-228600" algn="l" rtl="0" eaLnBrk="0" fontAlgn="base" hangingPunct="0">
        <a:spcBef>
          <a:spcPct val="20000"/>
        </a:spcBef>
        <a:spcAft>
          <a:spcPct val="0"/>
        </a:spcAft>
        <a:buChar char="»"/>
        <a:defRPr kumimoji="1" sz="1600">
          <a:solidFill>
            <a:schemeClr val="tx1"/>
          </a:solidFill>
          <a:latin typeface="+mn-lt"/>
          <a:ea typeface="+mn-ea"/>
        </a:defRPr>
      </a:lvl5pPr>
      <a:lvl6pPr marL="2514600" indent="-228600" algn="l" rtl="0" fontAlgn="base">
        <a:spcBef>
          <a:spcPct val="20000"/>
        </a:spcBef>
        <a:spcAft>
          <a:spcPct val="0"/>
        </a:spcAft>
        <a:buChar char="»"/>
        <a:defRPr kumimoji="1" sz="1600">
          <a:solidFill>
            <a:schemeClr val="tx1"/>
          </a:solidFill>
          <a:latin typeface="+mn-lt"/>
          <a:ea typeface="+mn-ea"/>
        </a:defRPr>
      </a:lvl6pPr>
      <a:lvl7pPr marL="2971800" indent="-228600" algn="l" rtl="0" fontAlgn="base">
        <a:spcBef>
          <a:spcPct val="20000"/>
        </a:spcBef>
        <a:spcAft>
          <a:spcPct val="0"/>
        </a:spcAft>
        <a:buChar char="»"/>
        <a:defRPr kumimoji="1" sz="1600">
          <a:solidFill>
            <a:schemeClr val="tx1"/>
          </a:solidFill>
          <a:latin typeface="+mn-lt"/>
          <a:ea typeface="+mn-ea"/>
        </a:defRPr>
      </a:lvl7pPr>
      <a:lvl8pPr marL="3429000" indent="-228600" algn="l" rtl="0" fontAlgn="base">
        <a:spcBef>
          <a:spcPct val="20000"/>
        </a:spcBef>
        <a:spcAft>
          <a:spcPct val="0"/>
        </a:spcAft>
        <a:buChar char="»"/>
        <a:defRPr kumimoji="1" sz="1600">
          <a:solidFill>
            <a:schemeClr val="tx1"/>
          </a:solidFill>
          <a:latin typeface="+mn-lt"/>
          <a:ea typeface="+mn-ea"/>
        </a:defRPr>
      </a:lvl8pPr>
      <a:lvl9pPr marL="3886200" indent="-228600" algn="l" rtl="0" fontAlgn="base">
        <a:spcBef>
          <a:spcPct val="20000"/>
        </a:spcBef>
        <a:spcAft>
          <a:spcPct val="0"/>
        </a:spcAft>
        <a:buChar char="»"/>
        <a:defRPr kumimoji="1" sz="16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43882-683D-4059-8D9A-8EE3CAEA268E}"/>
              </a:ext>
            </a:extLst>
          </p:cNvPr>
          <p:cNvSpPr>
            <a:spLocks noGrp="1"/>
          </p:cNvSpPr>
          <p:nvPr/>
        </p:nvSpPr>
        <p:spPr>
          <a:xfrm>
            <a:off x="1241425" y="1177925"/>
            <a:ext cx="6840538" cy="1470025"/>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zh-TW" altLang="en-US" sz="4000" dirty="0">
                <a:solidFill>
                  <a:schemeClr val="accent3">
                    <a:lumMod val="40000"/>
                    <a:lumOff val="60000"/>
                  </a:schemeClr>
                </a:solidFill>
                <a:latin typeface="微軟正黑體" pitchFamily="34" charset="-120"/>
                <a:ea typeface="微軟正黑體" pitchFamily="34" charset="-120"/>
              </a:rPr>
              <a:t>水培薄層綠屋頂之熱效應研究</a:t>
            </a:r>
            <a:br>
              <a:rPr lang="en-US" altLang="zh-TW" sz="4000" dirty="0">
                <a:solidFill>
                  <a:schemeClr val="accent3">
                    <a:lumMod val="40000"/>
                    <a:lumOff val="60000"/>
                  </a:schemeClr>
                </a:solidFill>
                <a:latin typeface="微軟正黑體" pitchFamily="34" charset="-120"/>
                <a:ea typeface="微軟正黑體" pitchFamily="34" charset="-120"/>
              </a:rPr>
            </a:br>
            <a:r>
              <a:rPr lang="en-US" altLang="zh-TW" sz="4000" dirty="0">
                <a:solidFill>
                  <a:schemeClr val="accent3">
                    <a:lumMod val="40000"/>
                    <a:lumOff val="60000"/>
                  </a:schemeClr>
                </a:solidFill>
                <a:latin typeface="微軟正黑體" pitchFamily="34" charset="-120"/>
                <a:ea typeface="微軟正黑體" pitchFamily="34" charset="-120"/>
              </a:rPr>
              <a:t>                            </a:t>
            </a:r>
            <a:endParaRPr lang="en-US" sz="4000" dirty="0">
              <a:solidFill>
                <a:schemeClr val="accent3">
                  <a:lumMod val="40000"/>
                  <a:lumOff val="60000"/>
                </a:schemeClr>
              </a:solidFill>
              <a:latin typeface="微軟正黑體" pitchFamily="34" charset="-120"/>
              <a:ea typeface="微軟正黑體" pitchFamily="34" charset="-120"/>
            </a:endParaRPr>
          </a:p>
        </p:txBody>
      </p:sp>
      <p:pic>
        <p:nvPicPr>
          <p:cNvPr id="16387" name="Picture 3">
            <a:extLst>
              <a:ext uri="{FF2B5EF4-FFF2-40B4-BE49-F238E27FC236}">
                <a16:creationId xmlns:a16="http://schemas.microsoft.com/office/drawing/2014/main" id="{869296B0-FB05-4661-A946-510EAC7436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2188" y="2438400"/>
            <a:ext cx="4389437"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Box 3">
            <a:extLst>
              <a:ext uri="{FF2B5EF4-FFF2-40B4-BE49-F238E27FC236}">
                <a16:creationId xmlns:a16="http://schemas.microsoft.com/office/drawing/2014/main" id="{9AE15F66-85D3-4F32-AECD-3F3C3F92466D}"/>
              </a:ext>
            </a:extLst>
          </p:cNvPr>
          <p:cNvSpPr txBox="1">
            <a:spLocks noChangeArrowheads="1"/>
          </p:cNvSpPr>
          <p:nvPr/>
        </p:nvSpPr>
        <p:spPr bwMode="auto">
          <a:xfrm>
            <a:off x="3602038" y="558800"/>
            <a:ext cx="5084762"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r>
              <a:rPr lang="en-US" altLang="zh-TW" sz="1500" b="1">
                <a:solidFill>
                  <a:srgbClr val="9BBB59"/>
                </a:solidFill>
                <a:latin typeface="微軟正黑體" panose="020B0604030504040204" pitchFamily="34" charset="-120"/>
                <a:ea typeface="微軟正黑體" panose="020B0604030504040204" pitchFamily="34" charset="-120"/>
              </a:rPr>
              <a:t>2014</a:t>
            </a:r>
            <a:r>
              <a:rPr lang="zh-TW" altLang="en-US" sz="1500" b="1">
                <a:solidFill>
                  <a:srgbClr val="9BBB59"/>
                </a:solidFill>
                <a:latin typeface="微軟正黑體" panose="020B0604030504040204" pitchFamily="34" charset="-120"/>
                <a:ea typeface="微軟正黑體" panose="020B0604030504040204" pitchFamily="34" charset="-120"/>
              </a:rPr>
              <a:t>景觀論壇：健康的地景</a:t>
            </a:r>
            <a:endParaRPr lang="en-US" altLang="zh-TW" sz="1500" b="1">
              <a:solidFill>
                <a:srgbClr val="9BBB59"/>
              </a:solidFill>
              <a:latin typeface="微軟正黑體" panose="020B0604030504040204" pitchFamily="34" charset="-120"/>
              <a:ea typeface="微軟正黑體" panose="020B0604030504040204" pitchFamily="34" charset="-120"/>
            </a:endParaRPr>
          </a:p>
        </p:txBody>
      </p:sp>
      <p:sp>
        <p:nvSpPr>
          <p:cNvPr id="6" name="Subtitle 2">
            <a:extLst>
              <a:ext uri="{FF2B5EF4-FFF2-40B4-BE49-F238E27FC236}">
                <a16:creationId xmlns:a16="http://schemas.microsoft.com/office/drawing/2014/main" id="{586D2AA2-6ECB-4610-8361-A7B8C731DBFB}"/>
              </a:ext>
            </a:extLst>
          </p:cNvPr>
          <p:cNvSpPr txBox="1">
            <a:spLocks/>
          </p:cNvSpPr>
          <p:nvPr/>
        </p:nvSpPr>
        <p:spPr>
          <a:xfrm>
            <a:off x="5462588" y="4087813"/>
            <a:ext cx="3455987" cy="1681162"/>
          </a:xfrm>
          <a:prstGeom prst="rect">
            <a:avLst/>
          </a:prstGeom>
        </p:spPr>
        <p:txBody>
          <a:bodyPr>
            <a:normAutofit fontScale="92500"/>
          </a:bodyPr>
          <a:lstStyle>
            <a:lvl1pPr marL="342900" indent="-342900" algn="l" rtl="0" eaLnBrk="0" fontAlgn="base" hangingPunct="0">
              <a:spcBef>
                <a:spcPct val="20000"/>
              </a:spcBef>
              <a:spcAft>
                <a:spcPct val="0"/>
              </a:spcAft>
              <a:buClr>
                <a:srgbClr val="FFFF66"/>
              </a:buClr>
              <a:buFont typeface="Wingdings" pitchFamily="2" charset="2"/>
              <a:buChar char="n"/>
              <a:defRPr kumimoji="1" sz="20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l"/>
              <a:defRPr kumimoji="1" sz="2800">
                <a:solidFill>
                  <a:srgbClr val="016483"/>
                </a:solidFill>
                <a:latin typeface="+mn-lt"/>
                <a:ea typeface="+mn-ea"/>
              </a:defRPr>
            </a:lvl2pPr>
            <a:lvl3pPr marL="1143000" indent="-228600" algn="l" rtl="0" eaLnBrk="0" fontAlgn="base" hangingPunct="0">
              <a:spcBef>
                <a:spcPct val="20000"/>
              </a:spcBef>
              <a:spcAft>
                <a:spcPct val="0"/>
              </a:spcAft>
              <a:buClr>
                <a:schemeClr val="bg2"/>
              </a:buClr>
              <a:buSzPct val="60000"/>
              <a:buFont typeface="Wingdings" pitchFamily="2" charset="2"/>
              <a:buChar char="u"/>
              <a:defRPr kumimoji="1" sz="1600">
                <a:solidFill>
                  <a:schemeClr val="tx1"/>
                </a:solidFill>
                <a:latin typeface="+mn-lt"/>
                <a:ea typeface="+mn-ea"/>
              </a:defRPr>
            </a:lvl3pPr>
            <a:lvl4pPr marL="1600200" indent="-228600" algn="l" rtl="0" eaLnBrk="0" fontAlgn="base" hangingPunct="0">
              <a:spcBef>
                <a:spcPct val="20000"/>
              </a:spcBef>
              <a:spcAft>
                <a:spcPct val="0"/>
              </a:spcAft>
              <a:buClr>
                <a:schemeClr val="folHlink"/>
              </a:buClr>
              <a:buFont typeface="Arial" charset="0"/>
              <a:buChar char="–"/>
              <a:defRPr kumimoji="1" sz="1600">
                <a:solidFill>
                  <a:schemeClr val="tx1"/>
                </a:solidFill>
                <a:latin typeface="+mn-lt"/>
                <a:ea typeface="+mn-ea"/>
              </a:defRPr>
            </a:lvl4pPr>
            <a:lvl5pPr marL="2057400" indent="-228600" algn="l" rtl="0" eaLnBrk="0" fontAlgn="base" hangingPunct="0">
              <a:spcBef>
                <a:spcPct val="20000"/>
              </a:spcBef>
              <a:spcAft>
                <a:spcPct val="0"/>
              </a:spcAft>
              <a:buChar char="»"/>
              <a:defRPr kumimoji="1" sz="1600">
                <a:solidFill>
                  <a:schemeClr val="tx1"/>
                </a:solidFill>
                <a:latin typeface="+mn-lt"/>
                <a:ea typeface="+mn-ea"/>
              </a:defRPr>
            </a:lvl5pPr>
            <a:lvl6pPr marL="2514600" indent="-228600" algn="l" rtl="0" fontAlgn="base">
              <a:spcBef>
                <a:spcPct val="20000"/>
              </a:spcBef>
              <a:spcAft>
                <a:spcPct val="0"/>
              </a:spcAft>
              <a:buChar char="»"/>
              <a:defRPr kumimoji="1" sz="1600">
                <a:solidFill>
                  <a:schemeClr val="tx1"/>
                </a:solidFill>
                <a:latin typeface="+mn-lt"/>
                <a:ea typeface="+mn-ea"/>
              </a:defRPr>
            </a:lvl6pPr>
            <a:lvl7pPr marL="2971800" indent="-228600" algn="l" rtl="0" fontAlgn="base">
              <a:spcBef>
                <a:spcPct val="20000"/>
              </a:spcBef>
              <a:spcAft>
                <a:spcPct val="0"/>
              </a:spcAft>
              <a:buChar char="»"/>
              <a:defRPr kumimoji="1" sz="1600">
                <a:solidFill>
                  <a:schemeClr val="tx1"/>
                </a:solidFill>
                <a:latin typeface="+mn-lt"/>
                <a:ea typeface="+mn-ea"/>
              </a:defRPr>
            </a:lvl7pPr>
            <a:lvl8pPr marL="3429000" indent="-228600" algn="l" rtl="0" fontAlgn="base">
              <a:spcBef>
                <a:spcPct val="20000"/>
              </a:spcBef>
              <a:spcAft>
                <a:spcPct val="0"/>
              </a:spcAft>
              <a:buChar char="»"/>
              <a:defRPr kumimoji="1" sz="1600">
                <a:solidFill>
                  <a:schemeClr val="tx1"/>
                </a:solidFill>
                <a:latin typeface="+mn-lt"/>
                <a:ea typeface="+mn-ea"/>
              </a:defRPr>
            </a:lvl8pPr>
            <a:lvl9pPr marL="3886200" indent="-228600" algn="l" rtl="0" fontAlgn="base">
              <a:spcBef>
                <a:spcPct val="20000"/>
              </a:spcBef>
              <a:spcAft>
                <a:spcPct val="0"/>
              </a:spcAft>
              <a:buChar char="»"/>
              <a:defRPr kumimoji="1" sz="1600">
                <a:solidFill>
                  <a:schemeClr val="tx1"/>
                </a:solidFill>
                <a:latin typeface="+mn-lt"/>
                <a:ea typeface="+mn-ea"/>
              </a:defRPr>
            </a:lvl9pPr>
          </a:lstStyle>
          <a:p>
            <a:pPr>
              <a:lnSpc>
                <a:spcPts val="2100"/>
              </a:lnSpc>
              <a:defRPr/>
            </a:pPr>
            <a:r>
              <a:rPr lang="zh-TW" altLang="en-US" kern="0" dirty="0">
                <a:solidFill>
                  <a:schemeClr val="accent6"/>
                </a:solidFill>
                <a:latin typeface="微軟正黑體" pitchFamily="34" charset="-120"/>
                <a:ea typeface="微軟正黑體" pitchFamily="34" charset="-120"/>
              </a:rPr>
              <a:t>黃宜瑜</a:t>
            </a:r>
            <a:r>
              <a:rPr lang="en-US" altLang="zh-TW" sz="1400" kern="0" dirty="0">
                <a:latin typeface="微軟正黑體" pitchFamily="34" charset="-120"/>
                <a:ea typeface="微軟正黑體" pitchFamily="34" charset="-120"/>
              </a:rPr>
              <a:t>  </a:t>
            </a:r>
            <a:r>
              <a:rPr lang="en-US" altLang="zh-TW" sz="1400" b="1" kern="0" dirty="0">
                <a:latin typeface="微軟正黑體" pitchFamily="34" charset="-120"/>
                <a:ea typeface="微軟正黑體" pitchFamily="34" charset="-120"/>
              </a:rPr>
              <a:t> </a:t>
            </a:r>
            <a:r>
              <a:rPr lang="zh-TW" altLang="en-US" sz="1400" b="1" kern="0" dirty="0">
                <a:solidFill>
                  <a:srgbClr val="9BBB59"/>
                </a:solidFill>
                <a:latin typeface="微軟正黑體" pitchFamily="34" charset="-120"/>
                <a:ea typeface="微軟正黑體" pitchFamily="34" charset="-120"/>
              </a:rPr>
              <a:t>東海大學景觀學系</a:t>
            </a:r>
            <a:r>
              <a:rPr lang="en-US" altLang="zh-TW" sz="1400" b="1" kern="0" dirty="0">
                <a:solidFill>
                  <a:srgbClr val="9BBB59"/>
                </a:solidFill>
                <a:latin typeface="微軟正黑體" pitchFamily="34" charset="-120"/>
                <a:ea typeface="微軟正黑體" pitchFamily="34" charset="-120"/>
              </a:rPr>
              <a:t>  </a:t>
            </a:r>
            <a:r>
              <a:rPr lang="zh-TW" altLang="en-US" sz="1400" b="1" kern="0" dirty="0">
                <a:solidFill>
                  <a:srgbClr val="9BBB59"/>
                </a:solidFill>
                <a:latin typeface="微軟正黑體" pitchFamily="34" charset="-120"/>
                <a:ea typeface="微軟正黑體" pitchFamily="34" charset="-120"/>
              </a:rPr>
              <a:t>助理教授</a:t>
            </a:r>
            <a:endParaRPr lang="en-US" altLang="zh-TW" sz="1400" b="1" kern="0" dirty="0">
              <a:solidFill>
                <a:srgbClr val="9BBB59"/>
              </a:solidFill>
              <a:latin typeface="微軟正黑體" pitchFamily="34" charset="-120"/>
              <a:ea typeface="微軟正黑體" pitchFamily="34" charset="-120"/>
            </a:endParaRPr>
          </a:p>
          <a:p>
            <a:pPr>
              <a:lnSpc>
                <a:spcPts val="2100"/>
              </a:lnSpc>
              <a:defRPr/>
            </a:pPr>
            <a:r>
              <a:rPr lang="zh-TW" altLang="en-US" kern="0" dirty="0">
                <a:solidFill>
                  <a:schemeClr val="accent6"/>
                </a:solidFill>
                <a:latin typeface="微軟正黑體" pitchFamily="34" charset="-120"/>
                <a:ea typeface="微軟正黑體" pitchFamily="34" charset="-120"/>
              </a:rPr>
              <a:t>陳建德</a:t>
            </a:r>
            <a:r>
              <a:rPr lang="en-US" altLang="zh-TW" sz="1400" b="1" kern="0" dirty="0">
                <a:solidFill>
                  <a:schemeClr val="accent6"/>
                </a:solidFill>
                <a:latin typeface="微軟正黑體" pitchFamily="34" charset="-120"/>
                <a:ea typeface="微軟正黑體" pitchFamily="34" charset="-120"/>
              </a:rPr>
              <a:t> </a:t>
            </a:r>
            <a:r>
              <a:rPr lang="en-US" altLang="zh-TW" sz="1400" b="1" kern="0" dirty="0">
                <a:solidFill>
                  <a:srgbClr val="F79646"/>
                </a:solidFill>
                <a:latin typeface="微軟正黑體" pitchFamily="34" charset="-120"/>
                <a:ea typeface="微軟正黑體" pitchFamily="34" charset="-120"/>
              </a:rPr>
              <a:t>  </a:t>
            </a:r>
            <a:r>
              <a:rPr lang="zh-TW" altLang="en-US" sz="1400" b="1" kern="0" dirty="0">
                <a:solidFill>
                  <a:srgbClr val="9BBB59"/>
                </a:solidFill>
                <a:latin typeface="微軟正黑體" pitchFamily="34" charset="-120"/>
                <a:ea typeface="微軟正黑體" pitchFamily="34" charset="-120"/>
              </a:rPr>
              <a:t>中興大學農藝學系</a:t>
            </a:r>
            <a:r>
              <a:rPr lang="en-US" altLang="zh-TW" sz="1400" b="1" kern="0" dirty="0">
                <a:solidFill>
                  <a:srgbClr val="9BBB59"/>
                </a:solidFill>
                <a:latin typeface="微軟正黑體" pitchFamily="34" charset="-120"/>
                <a:ea typeface="微軟正黑體" pitchFamily="34" charset="-120"/>
              </a:rPr>
              <a:t>  </a:t>
            </a:r>
            <a:r>
              <a:rPr lang="zh-TW" altLang="en-US" sz="1400" b="1" kern="0" dirty="0">
                <a:solidFill>
                  <a:srgbClr val="9BBB59"/>
                </a:solidFill>
                <a:latin typeface="微軟正黑體" pitchFamily="34" charset="-120"/>
                <a:ea typeface="微軟正黑體" pitchFamily="34" charset="-120"/>
              </a:rPr>
              <a:t>助理教授</a:t>
            </a:r>
            <a:endParaRPr lang="en-US" altLang="zh-TW" sz="1400" b="1" kern="0" dirty="0">
              <a:solidFill>
                <a:srgbClr val="9BBB59"/>
              </a:solidFill>
              <a:latin typeface="微軟正黑體" pitchFamily="34" charset="-120"/>
              <a:ea typeface="微軟正黑體" pitchFamily="34" charset="-120"/>
            </a:endParaRPr>
          </a:p>
          <a:p>
            <a:pPr>
              <a:lnSpc>
                <a:spcPts val="2100"/>
              </a:lnSpc>
              <a:defRPr/>
            </a:pPr>
            <a:r>
              <a:rPr lang="zh-TW" altLang="en-US" kern="0" dirty="0">
                <a:solidFill>
                  <a:srgbClr val="F79646"/>
                </a:solidFill>
                <a:latin typeface="微軟正黑體" pitchFamily="34" charset="-120"/>
                <a:ea typeface="微軟正黑體" pitchFamily="34" charset="-120"/>
              </a:rPr>
              <a:t>蔡炎奇</a:t>
            </a:r>
            <a:r>
              <a:rPr lang="en-US" altLang="zh-TW" b="1" kern="0" dirty="0">
                <a:latin typeface="微軟正黑體" pitchFamily="34" charset="-120"/>
                <a:ea typeface="微軟正黑體" pitchFamily="34" charset="-120"/>
              </a:rPr>
              <a:t>  </a:t>
            </a:r>
            <a:r>
              <a:rPr lang="zh-TW" altLang="en-US" sz="1400" b="1" kern="0" dirty="0">
                <a:solidFill>
                  <a:srgbClr val="9BBB59"/>
                </a:solidFill>
                <a:latin typeface="微軟正黑體" pitchFamily="34" charset="-120"/>
                <a:ea typeface="微軟正黑體" pitchFamily="34" charset="-120"/>
              </a:rPr>
              <a:t>東海大學景觀學系</a:t>
            </a:r>
            <a:r>
              <a:rPr lang="en-US" altLang="zh-TW" sz="1400" b="1" kern="0" dirty="0">
                <a:solidFill>
                  <a:srgbClr val="9BBB59"/>
                </a:solidFill>
                <a:latin typeface="微軟正黑體" pitchFamily="34" charset="-120"/>
                <a:ea typeface="微軟正黑體" pitchFamily="34" charset="-120"/>
              </a:rPr>
              <a:t>     </a:t>
            </a:r>
            <a:r>
              <a:rPr lang="zh-TW" altLang="en-US" sz="1400" b="1" kern="0" dirty="0">
                <a:solidFill>
                  <a:srgbClr val="9BBB59"/>
                </a:solidFill>
                <a:latin typeface="微軟正黑體" pitchFamily="34" charset="-120"/>
                <a:ea typeface="微軟正黑體" pitchFamily="34" charset="-120"/>
              </a:rPr>
              <a:t>研究生</a:t>
            </a:r>
            <a:endParaRPr lang="en-US" altLang="zh-TW" sz="1400" b="1" kern="0" dirty="0">
              <a:solidFill>
                <a:srgbClr val="9BBB59"/>
              </a:solidFill>
              <a:latin typeface="微軟正黑體" pitchFamily="34" charset="-120"/>
              <a:ea typeface="微軟正黑體" pitchFamily="34" charset="-120"/>
            </a:endParaRPr>
          </a:p>
          <a:p>
            <a:pPr>
              <a:lnSpc>
                <a:spcPts val="2100"/>
              </a:lnSpc>
              <a:defRPr/>
            </a:pPr>
            <a:r>
              <a:rPr lang="zh-TW" altLang="en-US" sz="2100" kern="0" dirty="0">
                <a:solidFill>
                  <a:srgbClr val="F79646"/>
                </a:solidFill>
                <a:latin typeface="微軟正黑體" pitchFamily="34" charset="-120"/>
                <a:ea typeface="微軟正黑體" pitchFamily="34" charset="-120"/>
              </a:rPr>
              <a:t>江博瑜  </a:t>
            </a:r>
            <a:r>
              <a:rPr lang="zh-TW" altLang="en-US" sz="1400" b="1" kern="0" dirty="0">
                <a:solidFill>
                  <a:srgbClr val="9BBB59"/>
                </a:solidFill>
                <a:latin typeface="微軟正黑體" pitchFamily="34" charset="-120"/>
                <a:ea typeface="微軟正黑體" pitchFamily="34" charset="-120"/>
              </a:rPr>
              <a:t>東海大學景觀學系</a:t>
            </a:r>
            <a:r>
              <a:rPr lang="en-US" altLang="zh-TW" sz="1400" b="1" kern="0" dirty="0">
                <a:solidFill>
                  <a:srgbClr val="9BBB59"/>
                </a:solidFill>
                <a:latin typeface="微軟正黑體" pitchFamily="34" charset="-120"/>
                <a:ea typeface="微軟正黑體" pitchFamily="34" charset="-120"/>
              </a:rPr>
              <a:t>     </a:t>
            </a:r>
            <a:r>
              <a:rPr lang="zh-TW" altLang="en-US" sz="1400" b="1" kern="0" dirty="0">
                <a:solidFill>
                  <a:srgbClr val="9BBB59"/>
                </a:solidFill>
                <a:latin typeface="微軟正黑體" pitchFamily="34" charset="-120"/>
                <a:ea typeface="微軟正黑體" pitchFamily="34" charset="-120"/>
              </a:rPr>
              <a:t>研究生</a:t>
            </a:r>
            <a:endParaRPr lang="en-US" sz="1400" b="1" kern="0" dirty="0">
              <a:solidFill>
                <a:srgbClr val="9BBB59"/>
              </a:solidFill>
              <a:latin typeface="微軟正黑體" pitchFamily="34" charset="-120"/>
              <a:ea typeface="微軟正黑體" pitchFamily="34" charset="-120"/>
            </a:endParaRPr>
          </a:p>
          <a:p>
            <a:pPr>
              <a:lnSpc>
                <a:spcPts val="2100"/>
              </a:lnSpc>
              <a:defRPr/>
            </a:pPr>
            <a:endParaRPr lang="en-US" sz="1700" b="1" kern="0" dirty="0">
              <a:latin typeface="微軟正黑體" pitchFamily="34" charset="-120"/>
              <a:ea typeface="微軟正黑體" pitchFamily="34" charset="-12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7410" name="Group 6">
            <a:extLst>
              <a:ext uri="{FF2B5EF4-FFF2-40B4-BE49-F238E27FC236}">
                <a16:creationId xmlns:a16="http://schemas.microsoft.com/office/drawing/2014/main" id="{FB8A4D6A-67EB-4E25-A453-3250377D0AFE}"/>
              </a:ext>
            </a:extLst>
          </p:cNvPr>
          <p:cNvGrpSpPr>
            <a:grpSpLocks/>
          </p:cNvGrpSpPr>
          <p:nvPr/>
        </p:nvGrpSpPr>
        <p:grpSpPr bwMode="auto">
          <a:xfrm>
            <a:off x="341313" y="549275"/>
            <a:ext cx="4770437" cy="450850"/>
            <a:chOff x="215" y="742"/>
            <a:chExt cx="1905" cy="284"/>
          </a:xfrm>
        </p:grpSpPr>
        <p:sp>
          <p:nvSpPr>
            <p:cNvPr id="17426" name="Rectangle 7">
              <a:extLst>
                <a:ext uri="{FF2B5EF4-FFF2-40B4-BE49-F238E27FC236}">
                  <a16:creationId xmlns:a16="http://schemas.microsoft.com/office/drawing/2014/main" id="{4C23CE44-6106-4775-AF71-4FBE4A7D35C2}"/>
                </a:ext>
              </a:extLst>
            </p:cNvPr>
            <p:cNvSpPr>
              <a:spLocks noChangeArrowheads="1"/>
            </p:cNvSpPr>
            <p:nvPr/>
          </p:nvSpPr>
          <p:spPr bwMode="gray">
            <a:xfrm>
              <a:off x="215" y="742"/>
              <a:ext cx="1292" cy="284"/>
            </a:xfrm>
            <a:prstGeom prst="rect">
              <a:avLst/>
            </a:prstGeom>
            <a:solidFill>
              <a:srgbClr val="808080"/>
            </a:solidFill>
            <a:ln w="25400" algn="ctr">
              <a:solidFill>
                <a:srgbClr val="FFFFFF"/>
              </a:solidFill>
              <a:miter lim="800000"/>
              <a:headEnd/>
              <a:tailEnd/>
            </a:ln>
            <a:effectLst>
              <a:outerShdw dist="107763" dir="2700000" algn="ctr" rotWithShape="0">
                <a:schemeClr val="bg2">
                  <a:alpha val="50000"/>
                </a:schemeClr>
              </a:outerShdw>
            </a:effec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a:lnSpc>
                  <a:spcPct val="85000"/>
                </a:lnSpc>
                <a:spcBef>
                  <a:spcPct val="30000"/>
                </a:spcBef>
                <a:buClrTx/>
                <a:buFontTx/>
                <a:buNone/>
              </a:pPr>
              <a:r>
                <a:rPr kumimoji="0" lang="zh-TW" altLang="en-US">
                  <a:solidFill>
                    <a:srgbClr val="FFFFFF"/>
                  </a:solidFill>
                  <a:ea typeface="典匠中特圓" pitchFamily="49" charset="-120"/>
                  <a:cs typeface="Times New Roman" panose="02020603050405020304" pitchFamily="18" charset="0"/>
                </a:rPr>
                <a:t>  </a:t>
              </a:r>
            </a:p>
          </p:txBody>
        </p:sp>
        <p:sp>
          <p:nvSpPr>
            <p:cNvPr id="17427" name="Rectangle 8">
              <a:extLst>
                <a:ext uri="{FF2B5EF4-FFF2-40B4-BE49-F238E27FC236}">
                  <a16:creationId xmlns:a16="http://schemas.microsoft.com/office/drawing/2014/main" id="{4BC3FB42-F6CB-4294-B503-DB0A38245D35}"/>
                </a:ext>
              </a:extLst>
            </p:cNvPr>
            <p:cNvSpPr>
              <a:spLocks noChangeArrowheads="1"/>
            </p:cNvSpPr>
            <p:nvPr/>
          </p:nvSpPr>
          <p:spPr bwMode="auto">
            <a:xfrm>
              <a:off x="215" y="753"/>
              <a:ext cx="1270" cy="252"/>
            </a:xfrm>
            <a:prstGeom prst="rect">
              <a:avLst/>
            </a:prstGeom>
            <a:noFill/>
            <a:ln>
              <a:noFill/>
            </a:ln>
            <a:effectLst/>
            <a:extLst>
              <a:ext uri="{909E8E84-426E-40DD-AFC4-6F175D3DCCD1}">
                <a14:hiddenFill xmlns:a14="http://schemas.microsoft.com/office/drawing/2010/main">
                  <a:solidFill>
                    <a:srgbClr val="00FF00">
                      <a:alpha val="50195"/>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buClr>
                  <a:srgbClr val="663300"/>
                </a:buClr>
                <a:buFont typeface="Wingdings" panose="05000000000000000000" pitchFamily="2" charset="2"/>
                <a:buNone/>
              </a:pPr>
              <a:r>
                <a:rPr lang="zh-TW" altLang="en-US" b="1">
                  <a:solidFill>
                    <a:schemeClr val="bg1"/>
                  </a:solidFill>
                  <a:latin typeface="微軟正黑體" panose="020B0604030504040204" pitchFamily="34" charset="-120"/>
                  <a:ea typeface="微軟正黑體" panose="020B0604030504040204" pitchFamily="34" charset="-120"/>
                </a:rPr>
                <a:t>問題意識形成與研究目的</a:t>
              </a:r>
            </a:p>
          </p:txBody>
        </p:sp>
        <p:grpSp>
          <p:nvGrpSpPr>
            <p:cNvPr id="17428" name="Group 9">
              <a:extLst>
                <a:ext uri="{FF2B5EF4-FFF2-40B4-BE49-F238E27FC236}">
                  <a16:creationId xmlns:a16="http://schemas.microsoft.com/office/drawing/2014/main" id="{D87019A9-9335-4AFA-B8CC-B75CDA8F223A}"/>
                </a:ext>
              </a:extLst>
            </p:cNvPr>
            <p:cNvGrpSpPr>
              <a:grpSpLocks/>
            </p:cNvGrpSpPr>
            <p:nvPr/>
          </p:nvGrpSpPr>
          <p:grpSpPr bwMode="auto">
            <a:xfrm>
              <a:off x="1605" y="833"/>
              <a:ext cx="515" cy="134"/>
              <a:chOff x="2310" y="1615"/>
              <a:chExt cx="880" cy="364"/>
            </a:xfrm>
          </p:grpSpPr>
          <p:sp>
            <p:nvSpPr>
              <p:cNvPr id="17429" name="AutoShape 10">
                <a:extLst>
                  <a:ext uri="{FF2B5EF4-FFF2-40B4-BE49-F238E27FC236}">
                    <a16:creationId xmlns:a16="http://schemas.microsoft.com/office/drawing/2014/main" id="{5FDC02D2-F2E5-444B-8EA3-554CED0345A8}"/>
                  </a:ext>
                </a:extLst>
              </p:cNvPr>
              <p:cNvSpPr>
                <a:spLocks noChangeArrowheads="1"/>
              </p:cNvSpPr>
              <p:nvPr/>
            </p:nvSpPr>
            <p:spPr bwMode="gray">
              <a:xfrm rot="5400000">
                <a:off x="2229"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17430" name="AutoShape 11">
                <a:extLst>
                  <a:ext uri="{FF2B5EF4-FFF2-40B4-BE49-F238E27FC236}">
                    <a16:creationId xmlns:a16="http://schemas.microsoft.com/office/drawing/2014/main" id="{F51E97C4-0999-405E-B158-98F680D49EAB}"/>
                  </a:ext>
                </a:extLst>
              </p:cNvPr>
              <p:cNvSpPr>
                <a:spLocks noChangeArrowheads="1"/>
              </p:cNvSpPr>
              <p:nvPr/>
            </p:nvSpPr>
            <p:spPr bwMode="gray">
              <a:xfrm rot="5400000">
                <a:off x="2572"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17431" name="AutoShape 12">
                <a:extLst>
                  <a:ext uri="{FF2B5EF4-FFF2-40B4-BE49-F238E27FC236}">
                    <a16:creationId xmlns:a16="http://schemas.microsoft.com/office/drawing/2014/main" id="{D381038E-BEB1-4FA0-A795-CC384F21B788}"/>
                  </a:ext>
                </a:extLst>
              </p:cNvPr>
              <p:cNvSpPr>
                <a:spLocks noChangeArrowheads="1"/>
              </p:cNvSpPr>
              <p:nvPr/>
            </p:nvSpPr>
            <p:spPr bwMode="gray">
              <a:xfrm rot="5400000">
                <a:off x="2907"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grpSp>
      </p:grpSp>
      <p:pic>
        <p:nvPicPr>
          <p:cNvPr id="4107" name="Picture 30" descr="http://www.udd.taipei.gov.tw/FileUpload/40-3863/Original/熱島效應.jpg">
            <a:extLst>
              <a:ext uri="{FF2B5EF4-FFF2-40B4-BE49-F238E27FC236}">
                <a16:creationId xmlns:a16="http://schemas.microsoft.com/office/drawing/2014/main" id="{7AAE7F5E-95C1-4585-8518-4D79F3D56778}"/>
              </a:ext>
            </a:extLst>
          </p:cNvPr>
          <p:cNvPicPr>
            <a:picLocks noChangeAspect="1" noChangeArrowheads="1"/>
          </p:cNvPicPr>
          <p:nvPr/>
        </p:nvPicPr>
        <p:blipFill>
          <a:blip r:embed="rId3"/>
          <a:srcRect/>
          <a:stretch>
            <a:fillRect/>
          </a:stretch>
        </p:blipFill>
        <p:spPr bwMode="auto">
          <a:xfrm>
            <a:off x="5741988" y="819150"/>
            <a:ext cx="3082925" cy="15303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Rectangle 5">
            <a:extLst>
              <a:ext uri="{FF2B5EF4-FFF2-40B4-BE49-F238E27FC236}">
                <a16:creationId xmlns:a16="http://schemas.microsoft.com/office/drawing/2014/main" id="{FA5985B3-BBC5-435E-BCD6-BC138A6C6BFF}"/>
              </a:ext>
            </a:extLst>
          </p:cNvPr>
          <p:cNvSpPr>
            <a:spLocks noChangeArrowheads="1"/>
          </p:cNvSpPr>
          <p:nvPr/>
        </p:nvSpPr>
        <p:spPr bwMode="auto">
          <a:xfrm>
            <a:off x="365125" y="1235075"/>
            <a:ext cx="384651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減輕都市熱環境惡化</a:t>
            </a:r>
          </a:p>
          <a:p>
            <a:pPr eaLnBrk="1" hangingPunct="1">
              <a:lnSpc>
                <a:spcPct val="110000"/>
              </a:lnSpc>
              <a:spcBef>
                <a:spcPct val="0"/>
              </a:spcBef>
              <a:buClr>
                <a:schemeClr val="tx2"/>
              </a:buClr>
            </a:pPr>
            <a:endParaRPr lang="zh-TW" altLang="en-US" b="1">
              <a:latin typeface="華康中圓體" panose="020F0509000000000000" pitchFamily="49" charset="-120"/>
              <a:ea typeface="華康中圓體" panose="020F0509000000000000" pitchFamily="49" charset="-120"/>
            </a:endParaRPr>
          </a:p>
        </p:txBody>
      </p:sp>
      <p:sp>
        <p:nvSpPr>
          <p:cNvPr id="17413" name="Rectangle 44">
            <a:extLst>
              <a:ext uri="{FF2B5EF4-FFF2-40B4-BE49-F238E27FC236}">
                <a16:creationId xmlns:a16="http://schemas.microsoft.com/office/drawing/2014/main" id="{CF378F0E-25DA-406F-BF48-FA42CFDF9CAE}"/>
              </a:ext>
            </a:extLst>
          </p:cNvPr>
          <p:cNvSpPr>
            <a:spLocks noChangeArrowheads="1"/>
          </p:cNvSpPr>
          <p:nvPr/>
        </p:nvSpPr>
        <p:spPr bwMode="auto">
          <a:xfrm>
            <a:off x="588963" y="1649413"/>
            <a:ext cx="5334000" cy="35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400">
                <a:latin typeface="微軟正黑體" panose="020B0604030504040204" pitchFamily="34" charset="-120"/>
                <a:ea typeface="微軟正黑體" panose="020B0604030504040204" pitchFamily="34" charset="-120"/>
              </a:rPr>
              <a:t>降低熱島效應的最有效方法就是「增加都市綠化面積」。</a:t>
            </a:r>
          </a:p>
        </p:txBody>
      </p:sp>
      <p:sp>
        <p:nvSpPr>
          <p:cNvPr id="17414" name="Rectangle 5">
            <a:extLst>
              <a:ext uri="{FF2B5EF4-FFF2-40B4-BE49-F238E27FC236}">
                <a16:creationId xmlns:a16="http://schemas.microsoft.com/office/drawing/2014/main" id="{9C2ACF37-316E-444D-AA48-0445E6BE460D}"/>
              </a:ext>
            </a:extLst>
          </p:cNvPr>
          <p:cNvSpPr>
            <a:spLocks noChangeArrowheads="1"/>
          </p:cNvSpPr>
          <p:nvPr/>
        </p:nvSpPr>
        <p:spPr bwMode="auto">
          <a:xfrm>
            <a:off x="365125" y="2122488"/>
            <a:ext cx="3846513" cy="76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都市綠化空間不足</a:t>
            </a:r>
          </a:p>
          <a:p>
            <a:pPr eaLnBrk="1" hangingPunct="1">
              <a:lnSpc>
                <a:spcPct val="110000"/>
              </a:lnSpc>
              <a:spcBef>
                <a:spcPct val="0"/>
              </a:spcBef>
              <a:buClr>
                <a:schemeClr val="tx2"/>
              </a:buClr>
            </a:pPr>
            <a:endParaRPr lang="zh-TW" altLang="en-US" b="1">
              <a:latin typeface="華康中圓體" panose="020F0509000000000000" pitchFamily="49" charset="-120"/>
              <a:ea typeface="華康中圓體" panose="020F0509000000000000" pitchFamily="49" charset="-120"/>
            </a:endParaRPr>
          </a:p>
        </p:txBody>
      </p:sp>
      <p:sp>
        <p:nvSpPr>
          <p:cNvPr id="17415" name="Rectangle 44">
            <a:extLst>
              <a:ext uri="{FF2B5EF4-FFF2-40B4-BE49-F238E27FC236}">
                <a16:creationId xmlns:a16="http://schemas.microsoft.com/office/drawing/2014/main" id="{4C26C570-45D7-4B62-8275-B7AB43F805CC}"/>
              </a:ext>
            </a:extLst>
          </p:cNvPr>
          <p:cNvSpPr>
            <a:spLocks noChangeArrowheads="1"/>
          </p:cNvSpPr>
          <p:nvPr/>
        </p:nvSpPr>
        <p:spPr bwMode="auto">
          <a:xfrm>
            <a:off x="588963" y="2560638"/>
            <a:ext cx="488315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400">
                <a:latin typeface="微軟正黑體" panose="020B0604030504040204" pitchFamily="34" charset="-120"/>
                <a:ea typeface="微軟正黑體" panose="020B0604030504040204" pitchFamily="34" charset="-120"/>
              </a:rPr>
              <a:t>「薄層綠屋頂」遂成為目前許多國內外許多城市因應都市熱島現象的重要策略之一。</a:t>
            </a:r>
          </a:p>
        </p:txBody>
      </p:sp>
      <p:sp>
        <p:nvSpPr>
          <p:cNvPr id="17416" name="Rectangle 5">
            <a:extLst>
              <a:ext uri="{FF2B5EF4-FFF2-40B4-BE49-F238E27FC236}">
                <a16:creationId xmlns:a16="http://schemas.microsoft.com/office/drawing/2014/main" id="{11D715DF-5509-4ECD-9717-EBD5841B8092}"/>
              </a:ext>
            </a:extLst>
          </p:cNvPr>
          <p:cNvSpPr>
            <a:spLocks noChangeArrowheads="1"/>
          </p:cNvSpPr>
          <p:nvPr/>
        </p:nvSpPr>
        <p:spPr bwMode="auto">
          <a:xfrm>
            <a:off x="365125" y="3236913"/>
            <a:ext cx="38465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綠建築標章及法規規定</a:t>
            </a:r>
          </a:p>
        </p:txBody>
      </p:sp>
      <p:sp>
        <p:nvSpPr>
          <p:cNvPr id="17417" name="Rectangle 44">
            <a:extLst>
              <a:ext uri="{FF2B5EF4-FFF2-40B4-BE49-F238E27FC236}">
                <a16:creationId xmlns:a16="http://schemas.microsoft.com/office/drawing/2014/main" id="{308E9BE0-126A-426C-8B0B-5996F19578A4}"/>
              </a:ext>
            </a:extLst>
          </p:cNvPr>
          <p:cNvSpPr>
            <a:spLocks noChangeArrowheads="1"/>
          </p:cNvSpPr>
          <p:nvPr/>
        </p:nvSpPr>
        <p:spPr bwMode="auto">
          <a:xfrm>
            <a:off x="588963" y="3678238"/>
            <a:ext cx="4883150"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400">
                <a:latin typeface="微軟正黑體" panose="020B0604030504040204" pitchFamily="34" charset="-120"/>
                <a:ea typeface="微軟正黑體" panose="020B0604030504040204" pitchFamily="34" charset="-120"/>
              </a:rPr>
              <a:t>都市建築物綠屋頂的新規定－「新建物之屋頂、露台之綠化面積應達屋頂面積</a:t>
            </a:r>
            <a:r>
              <a:rPr lang="en-US" altLang="zh-TW" sz="1400">
                <a:latin typeface="微軟正黑體" panose="020B0604030504040204" pitchFamily="34" charset="-120"/>
                <a:ea typeface="微軟正黑體" panose="020B0604030504040204" pitchFamily="34" charset="-120"/>
              </a:rPr>
              <a:t>1/2</a:t>
            </a:r>
            <a:r>
              <a:rPr lang="zh-TW" altLang="en-US" sz="1400">
                <a:latin typeface="微軟正黑體" panose="020B0604030504040204" pitchFamily="34" charset="-120"/>
                <a:ea typeface="微軟正黑體" panose="020B0604030504040204" pitchFamily="34" charset="-120"/>
              </a:rPr>
              <a:t>以上 」</a:t>
            </a:r>
            <a:r>
              <a:rPr lang="en-US" altLang="zh-TW" sz="1000" i="1">
                <a:latin typeface="微軟正黑體" panose="020B0604030504040204" pitchFamily="34" charset="-120"/>
                <a:ea typeface="微軟正黑體" panose="020B0604030504040204" pitchFamily="34" charset="-120"/>
              </a:rPr>
              <a:t>(</a:t>
            </a:r>
            <a:r>
              <a:rPr lang="zh-TW" altLang="en-US" sz="1000" i="1">
                <a:latin typeface="微軟正黑體" panose="020B0604030504040204" pitchFamily="34" charset="-120"/>
                <a:ea typeface="微軟正黑體" panose="020B0604030504040204" pitchFamily="34" charset="-120"/>
              </a:rPr>
              <a:t>新北市都市設計審議原則，</a:t>
            </a:r>
            <a:r>
              <a:rPr lang="en-US" altLang="zh-TW" sz="1000" i="1">
                <a:latin typeface="微軟正黑體" panose="020B0604030504040204" pitchFamily="34" charset="-120"/>
                <a:ea typeface="微軟正黑體" panose="020B0604030504040204" pitchFamily="34" charset="-120"/>
              </a:rPr>
              <a:t>2011</a:t>
            </a:r>
            <a:r>
              <a:rPr lang="zh-TW" altLang="en-US" sz="1000" i="1">
                <a:latin typeface="微軟正黑體" panose="020B0604030504040204" pitchFamily="34" charset="-120"/>
                <a:ea typeface="微軟正黑體" panose="020B0604030504040204" pitchFamily="34" charset="-120"/>
              </a:rPr>
              <a:t>；高雄市綠建築自治條例，</a:t>
            </a:r>
            <a:r>
              <a:rPr lang="en-US" altLang="zh-TW" sz="1000" i="1">
                <a:latin typeface="微軟正黑體" panose="020B0604030504040204" pitchFamily="34" charset="-120"/>
                <a:ea typeface="微軟正黑體" panose="020B0604030504040204" pitchFamily="34" charset="-120"/>
              </a:rPr>
              <a:t>2012)</a:t>
            </a:r>
            <a:endParaRPr lang="zh-TW" altLang="en-US" sz="1000" i="1">
              <a:latin typeface="微軟正黑體" panose="020B0604030504040204" pitchFamily="34" charset="-120"/>
              <a:ea typeface="微軟正黑體" panose="020B0604030504040204" pitchFamily="34" charset="-120"/>
            </a:endParaRPr>
          </a:p>
        </p:txBody>
      </p:sp>
      <p:pic>
        <p:nvPicPr>
          <p:cNvPr id="31" name="Picture 3">
            <a:extLst>
              <a:ext uri="{FF2B5EF4-FFF2-40B4-BE49-F238E27FC236}">
                <a16:creationId xmlns:a16="http://schemas.microsoft.com/office/drawing/2014/main" id="{4F98926D-6826-4EE3-B840-9706DF0BC29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741988" y="2971800"/>
            <a:ext cx="3082925" cy="1447800"/>
          </a:xfrm>
          <a:prstGeom prst="rect">
            <a:avLst/>
          </a:prstGeom>
          <a:ln>
            <a:noFill/>
          </a:ln>
          <a:effectLst>
            <a:outerShdw blurRad="292100" dist="139700" dir="2700000" algn="tl" rotWithShape="0">
              <a:srgbClr val="333333">
                <a:alpha val="65000"/>
              </a:srgbClr>
            </a:outerShdw>
          </a:effectLst>
        </p:spPr>
      </p:pic>
      <p:pic>
        <p:nvPicPr>
          <p:cNvPr id="4122" name="Picture 26" descr="C:\Users\pc067\Pictures\水培屋頂\10734251_1569449703271495_2466589901744030157_n.jpg">
            <a:extLst>
              <a:ext uri="{FF2B5EF4-FFF2-40B4-BE49-F238E27FC236}">
                <a16:creationId xmlns:a16="http://schemas.microsoft.com/office/drawing/2014/main" id="{6FB73803-DA9C-45D8-91BD-826FB8E71A33}"/>
              </a:ext>
            </a:extLst>
          </p:cNvPr>
          <p:cNvPicPr>
            <a:picLocks noChangeAspect="1" noChangeArrowheads="1"/>
          </p:cNvPicPr>
          <p:nvPr/>
        </p:nvPicPr>
        <p:blipFill rotWithShape="1">
          <a:blip r:embed="rId5"/>
          <a:srcRect l="-925" t="32258" r="925" b="1178"/>
          <a:stretch/>
        </p:blipFill>
        <p:spPr bwMode="auto">
          <a:xfrm>
            <a:off x="5726113" y="4864100"/>
            <a:ext cx="3076575" cy="1535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7420" name="AutoShape 21">
            <a:extLst>
              <a:ext uri="{FF2B5EF4-FFF2-40B4-BE49-F238E27FC236}">
                <a16:creationId xmlns:a16="http://schemas.microsoft.com/office/drawing/2014/main" id="{ECCF884A-EB30-4665-9BF8-CAD67FB78437}"/>
              </a:ext>
            </a:extLst>
          </p:cNvPr>
          <p:cNvSpPr>
            <a:spLocks noChangeArrowheads="1"/>
          </p:cNvSpPr>
          <p:nvPr/>
        </p:nvSpPr>
        <p:spPr bwMode="auto">
          <a:xfrm rot="5400000">
            <a:off x="7067551" y="2352675"/>
            <a:ext cx="431800" cy="720725"/>
          </a:xfrm>
          <a:custGeom>
            <a:avLst/>
            <a:gdLst>
              <a:gd name="T0" fmla="*/ 112922977 w 21600"/>
              <a:gd name="T1" fmla="*/ 0 h 21600"/>
              <a:gd name="T2" fmla="*/ 0 w 21600"/>
              <a:gd name="T3" fmla="*/ 400859404 h 21600"/>
              <a:gd name="T4" fmla="*/ 112922977 w 21600"/>
              <a:gd name="T5" fmla="*/ 801718808 h 21600"/>
              <a:gd name="T6" fmla="*/ 172560114 w 21600"/>
              <a:gd name="T7" fmla="*/ 400859404 h 21600"/>
              <a:gd name="T8" fmla="*/ 17694720 60000 65536"/>
              <a:gd name="T9" fmla="*/ 11796480 60000 65536"/>
              <a:gd name="T10" fmla="*/ 5898240 60000 65536"/>
              <a:gd name="T11" fmla="*/ 0 60000 65536"/>
              <a:gd name="T12" fmla="*/ 3375 w 21600"/>
              <a:gd name="T13" fmla="*/ 5400 h 21600"/>
              <a:gd name="T14" fmla="*/ 17868 w 21600"/>
              <a:gd name="T15" fmla="*/ 16200 h 21600"/>
            </a:gdLst>
            <a:ahLst/>
            <a:cxnLst>
              <a:cxn ang="T8">
                <a:pos x="T0" y="T1"/>
              </a:cxn>
              <a:cxn ang="T9">
                <a:pos x="T2" y="T3"/>
              </a:cxn>
              <a:cxn ang="T10">
                <a:pos x="T4" y="T5"/>
              </a:cxn>
              <a:cxn ang="T11">
                <a:pos x="T6" y="T7"/>
              </a:cxn>
            </a:cxnLst>
            <a:rect l="T12" t="T13" r="T14" b="T15"/>
            <a:pathLst>
              <a:path w="21600" h="21600">
                <a:moveTo>
                  <a:pt x="14135" y="0"/>
                </a:moveTo>
                <a:lnTo>
                  <a:pt x="14135" y="5400"/>
                </a:lnTo>
                <a:lnTo>
                  <a:pt x="3375" y="5400"/>
                </a:lnTo>
                <a:lnTo>
                  <a:pt x="3375" y="16200"/>
                </a:lnTo>
                <a:lnTo>
                  <a:pt x="14135" y="16200"/>
                </a:lnTo>
                <a:lnTo>
                  <a:pt x="14135" y="21600"/>
                </a:lnTo>
                <a:lnTo>
                  <a:pt x="21600" y="10800"/>
                </a:lnTo>
                <a:lnTo>
                  <a:pt x="14135"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a:noFill/>
          </a:ln>
          <a:extLst>
            <a:ext uri="{91240B29-F687-4F45-9708-019B960494DF}">
              <a14:hiddenLine xmlns:a14="http://schemas.microsoft.com/office/drawing/2010/main" w="9525">
                <a:solidFill>
                  <a:srgbClr val="FF9900"/>
                </a:solidFill>
                <a:miter lim="800000"/>
                <a:headEnd/>
                <a:tailEnd/>
              </a14:hiddenLine>
            </a:ext>
          </a:extLst>
        </p:spPr>
        <p:txBody>
          <a:bodyPr/>
          <a:lstStyle/>
          <a:p>
            <a:endParaRPr lang="zh-TW" altLang="en-US"/>
          </a:p>
        </p:txBody>
      </p:sp>
      <p:sp>
        <p:nvSpPr>
          <p:cNvPr id="34" name="Text Box 23">
            <a:extLst>
              <a:ext uri="{FF2B5EF4-FFF2-40B4-BE49-F238E27FC236}">
                <a16:creationId xmlns:a16="http://schemas.microsoft.com/office/drawing/2014/main" id="{273CB13E-B628-4272-AE95-48B057A6B614}"/>
              </a:ext>
            </a:extLst>
          </p:cNvPr>
          <p:cNvSpPr txBox="1">
            <a:spLocks noChangeArrowheads="1"/>
          </p:cNvSpPr>
          <p:nvPr/>
        </p:nvSpPr>
        <p:spPr bwMode="auto">
          <a:xfrm>
            <a:off x="6985000" y="4251325"/>
            <a:ext cx="917575" cy="70802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spcBef>
                <a:spcPct val="50000"/>
              </a:spcBef>
              <a:defRPr/>
            </a:pPr>
            <a:r>
              <a:rPr lang="zh-TW" altLang="en-US" sz="4000" dirty="0">
                <a:solidFill>
                  <a:schemeClr val="accent6">
                    <a:lumMod val="75000"/>
                  </a:schemeClr>
                </a:solidFill>
                <a:latin typeface="Arial" charset="0"/>
              </a:rPr>
              <a:t>＋？</a:t>
            </a:r>
          </a:p>
        </p:txBody>
      </p:sp>
      <p:sp>
        <p:nvSpPr>
          <p:cNvPr id="17422" name="Rectangle 5">
            <a:extLst>
              <a:ext uri="{FF2B5EF4-FFF2-40B4-BE49-F238E27FC236}">
                <a16:creationId xmlns:a16="http://schemas.microsoft.com/office/drawing/2014/main" id="{41451BCD-DD2C-456E-8A10-3E9735FFE910}"/>
              </a:ext>
            </a:extLst>
          </p:cNvPr>
          <p:cNvSpPr>
            <a:spLocks noChangeArrowheads="1"/>
          </p:cNvSpPr>
          <p:nvPr/>
        </p:nvSpPr>
        <p:spPr bwMode="auto">
          <a:xfrm>
            <a:off x="365125" y="4540250"/>
            <a:ext cx="3846513" cy="43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水培薄層綠屋頂降溫效果如何？</a:t>
            </a:r>
          </a:p>
        </p:txBody>
      </p:sp>
      <p:sp>
        <p:nvSpPr>
          <p:cNvPr id="17423" name="Rectangle 44">
            <a:extLst>
              <a:ext uri="{FF2B5EF4-FFF2-40B4-BE49-F238E27FC236}">
                <a16:creationId xmlns:a16="http://schemas.microsoft.com/office/drawing/2014/main" id="{C35B2ACD-6A35-4C35-B8F3-2DA80B0ECC17}"/>
              </a:ext>
            </a:extLst>
          </p:cNvPr>
          <p:cNvSpPr>
            <a:spLocks noChangeArrowheads="1"/>
          </p:cNvSpPr>
          <p:nvPr/>
        </p:nvSpPr>
        <p:spPr bwMode="auto">
          <a:xfrm>
            <a:off x="588963" y="4924425"/>
            <a:ext cx="488315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400">
                <a:latin typeface="微軟正黑體" panose="020B0604030504040204" pitchFamily="34" charset="-120"/>
                <a:ea typeface="微軟正黑體" panose="020B0604030504040204" pitchFamily="34" charset="-120"/>
              </a:rPr>
              <a:t>近幾年水培栽植逐漸被運用在屋頂綠化上。唯目前針對其屋頂之減熱效果較少受到學者關注。由於其與土培薄層綠屋頂之種植方式並不相同，其所造成的減熱效果亦有可能不一樣。因此，</a:t>
            </a:r>
            <a:r>
              <a:rPr lang="zh-TW" altLang="en-US" sz="1400">
                <a:solidFill>
                  <a:srgbClr val="C00000"/>
                </a:solidFill>
                <a:latin typeface="微軟正黑體" panose="020B0604030504040204" pitchFamily="34" charset="-120"/>
                <a:ea typeface="微軟正黑體" panose="020B0604030504040204" pitchFamily="34" charset="-120"/>
              </a:rPr>
              <a:t>本研究的目的為探討水培植栽應用於薄層綠屋頂之熱效應研究</a:t>
            </a:r>
            <a:r>
              <a:rPr lang="zh-TW" altLang="en-US" sz="1400">
                <a:latin typeface="微軟正黑體" panose="020B0604030504040204" pitchFamily="34" charset="-120"/>
                <a:ea typeface="微軟正黑體" panose="020B0604030504040204" pitchFamily="34" charset="-120"/>
              </a:rPr>
              <a:t>。</a:t>
            </a:r>
          </a:p>
        </p:txBody>
      </p:sp>
      <p:sp>
        <p:nvSpPr>
          <p:cNvPr id="17424" name="文字方塊 1">
            <a:extLst>
              <a:ext uri="{FF2B5EF4-FFF2-40B4-BE49-F238E27FC236}">
                <a16:creationId xmlns:a16="http://schemas.microsoft.com/office/drawing/2014/main" id="{7D767718-6CF3-42E4-AF91-C1423B097B8A}"/>
              </a:ext>
            </a:extLst>
          </p:cNvPr>
          <p:cNvSpPr txBox="1">
            <a:spLocks noChangeArrowheads="1"/>
          </p:cNvSpPr>
          <p:nvPr/>
        </p:nvSpPr>
        <p:spPr bwMode="auto">
          <a:xfrm>
            <a:off x="5741988" y="4149725"/>
            <a:ext cx="3060700" cy="276225"/>
          </a:xfrm>
          <a:prstGeom prst="rect">
            <a:avLst/>
          </a:prstGeom>
          <a:solidFill>
            <a:schemeClr val="tx1">
              <a:alpha val="36862"/>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r>
              <a:rPr lang="zh-TW" altLang="en-US" sz="1200">
                <a:solidFill>
                  <a:schemeClr val="bg1"/>
                </a:solidFill>
                <a:latin typeface="微軟正黑體" panose="020B0604030504040204" pitchFamily="34" charset="-120"/>
                <a:ea typeface="微軟正黑體" panose="020B0604030504040204" pitchFamily="34" charset="-120"/>
              </a:rPr>
              <a:t>土培薄層綠屋頂</a:t>
            </a:r>
          </a:p>
        </p:txBody>
      </p:sp>
      <p:sp>
        <p:nvSpPr>
          <p:cNvPr id="17425" name="文字方塊 37">
            <a:extLst>
              <a:ext uri="{FF2B5EF4-FFF2-40B4-BE49-F238E27FC236}">
                <a16:creationId xmlns:a16="http://schemas.microsoft.com/office/drawing/2014/main" id="{521CCF96-A4E8-4AEE-9E1A-BC2F9D63A76E}"/>
              </a:ext>
            </a:extLst>
          </p:cNvPr>
          <p:cNvSpPr txBox="1">
            <a:spLocks noChangeArrowheads="1"/>
          </p:cNvSpPr>
          <p:nvPr/>
        </p:nvSpPr>
        <p:spPr bwMode="auto">
          <a:xfrm>
            <a:off x="5741988" y="6122988"/>
            <a:ext cx="3060700" cy="276225"/>
          </a:xfrm>
          <a:prstGeom prst="rect">
            <a:avLst/>
          </a:prstGeom>
          <a:solidFill>
            <a:schemeClr val="tx1">
              <a:alpha val="36862"/>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r>
              <a:rPr lang="zh-TW" altLang="en-US" sz="1200">
                <a:solidFill>
                  <a:schemeClr val="bg1"/>
                </a:solidFill>
                <a:latin typeface="微軟正黑體" panose="020B0604030504040204" pitchFamily="34" charset="-120"/>
                <a:ea typeface="微軟正黑體" panose="020B0604030504040204" pitchFamily="34" charset="-120"/>
              </a:rPr>
              <a:t>水培薄層綠屋頂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8434" name="Group 6">
            <a:extLst>
              <a:ext uri="{FF2B5EF4-FFF2-40B4-BE49-F238E27FC236}">
                <a16:creationId xmlns:a16="http://schemas.microsoft.com/office/drawing/2014/main" id="{FC3001E8-848A-4D18-989F-45CC325A611A}"/>
              </a:ext>
            </a:extLst>
          </p:cNvPr>
          <p:cNvGrpSpPr>
            <a:grpSpLocks/>
          </p:cNvGrpSpPr>
          <p:nvPr/>
        </p:nvGrpSpPr>
        <p:grpSpPr bwMode="auto">
          <a:xfrm>
            <a:off x="341313" y="549275"/>
            <a:ext cx="4770437" cy="450850"/>
            <a:chOff x="215" y="742"/>
            <a:chExt cx="1905" cy="284"/>
          </a:xfrm>
        </p:grpSpPr>
        <p:sp>
          <p:nvSpPr>
            <p:cNvPr id="18454" name="Rectangle 7">
              <a:extLst>
                <a:ext uri="{FF2B5EF4-FFF2-40B4-BE49-F238E27FC236}">
                  <a16:creationId xmlns:a16="http://schemas.microsoft.com/office/drawing/2014/main" id="{FE60A3DE-A4B1-4D63-B2E6-2629193241C9}"/>
                </a:ext>
              </a:extLst>
            </p:cNvPr>
            <p:cNvSpPr>
              <a:spLocks noChangeArrowheads="1"/>
            </p:cNvSpPr>
            <p:nvPr/>
          </p:nvSpPr>
          <p:spPr bwMode="gray">
            <a:xfrm>
              <a:off x="215" y="742"/>
              <a:ext cx="1292" cy="284"/>
            </a:xfrm>
            <a:prstGeom prst="rect">
              <a:avLst/>
            </a:prstGeom>
            <a:solidFill>
              <a:srgbClr val="808080"/>
            </a:solidFill>
            <a:ln w="25400" algn="ctr">
              <a:solidFill>
                <a:srgbClr val="FFFFFF"/>
              </a:solidFill>
              <a:miter lim="800000"/>
              <a:headEnd/>
              <a:tailEnd/>
            </a:ln>
            <a:effectLst>
              <a:outerShdw dist="107763" dir="2700000" algn="ctr" rotWithShape="0">
                <a:schemeClr val="bg2">
                  <a:alpha val="50000"/>
                </a:schemeClr>
              </a:outerShdw>
            </a:effec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a:lnSpc>
                  <a:spcPct val="85000"/>
                </a:lnSpc>
                <a:spcBef>
                  <a:spcPct val="30000"/>
                </a:spcBef>
                <a:buClrTx/>
                <a:buFontTx/>
                <a:buNone/>
              </a:pPr>
              <a:r>
                <a:rPr kumimoji="0" lang="zh-TW" altLang="en-US">
                  <a:solidFill>
                    <a:srgbClr val="FFFFFF"/>
                  </a:solidFill>
                  <a:ea typeface="典匠中特圓" pitchFamily="49" charset="-120"/>
                  <a:cs typeface="Times New Roman" panose="02020603050405020304" pitchFamily="18" charset="0"/>
                </a:rPr>
                <a:t>  </a:t>
              </a:r>
            </a:p>
          </p:txBody>
        </p:sp>
        <p:sp>
          <p:nvSpPr>
            <p:cNvPr id="18455" name="Rectangle 8">
              <a:extLst>
                <a:ext uri="{FF2B5EF4-FFF2-40B4-BE49-F238E27FC236}">
                  <a16:creationId xmlns:a16="http://schemas.microsoft.com/office/drawing/2014/main" id="{110C1187-3345-4BE9-BC63-A9A859217C22}"/>
                </a:ext>
              </a:extLst>
            </p:cNvPr>
            <p:cNvSpPr>
              <a:spLocks noChangeArrowheads="1"/>
            </p:cNvSpPr>
            <p:nvPr/>
          </p:nvSpPr>
          <p:spPr bwMode="auto">
            <a:xfrm>
              <a:off x="215" y="753"/>
              <a:ext cx="1270" cy="252"/>
            </a:xfrm>
            <a:prstGeom prst="rect">
              <a:avLst/>
            </a:prstGeom>
            <a:noFill/>
            <a:ln>
              <a:noFill/>
            </a:ln>
            <a:effectLst/>
            <a:extLst>
              <a:ext uri="{909E8E84-426E-40DD-AFC4-6F175D3DCCD1}">
                <a14:hiddenFill xmlns:a14="http://schemas.microsoft.com/office/drawing/2010/main">
                  <a:solidFill>
                    <a:srgbClr val="00FF00">
                      <a:alpha val="50195"/>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buClr>
                  <a:srgbClr val="663300"/>
                </a:buClr>
                <a:buFont typeface="Wingdings" panose="05000000000000000000" pitchFamily="2" charset="2"/>
                <a:buNone/>
              </a:pPr>
              <a:r>
                <a:rPr lang="zh-TW" altLang="en-US" b="1">
                  <a:solidFill>
                    <a:schemeClr val="bg1"/>
                  </a:solidFill>
                  <a:latin typeface="微軟正黑體" panose="020B0604030504040204" pitchFamily="34" charset="-120"/>
                  <a:ea typeface="微軟正黑體" panose="020B0604030504040204" pitchFamily="34" charset="-120"/>
                </a:rPr>
                <a:t>實驗設計與材料</a:t>
              </a:r>
            </a:p>
          </p:txBody>
        </p:sp>
        <p:grpSp>
          <p:nvGrpSpPr>
            <p:cNvPr id="18456" name="Group 9">
              <a:extLst>
                <a:ext uri="{FF2B5EF4-FFF2-40B4-BE49-F238E27FC236}">
                  <a16:creationId xmlns:a16="http://schemas.microsoft.com/office/drawing/2014/main" id="{383FD837-9EBD-46A2-8040-B9D7AF59F59A}"/>
                </a:ext>
              </a:extLst>
            </p:cNvPr>
            <p:cNvGrpSpPr>
              <a:grpSpLocks/>
            </p:cNvGrpSpPr>
            <p:nvPr/>
          </p:nvGrpSpPr>
          <p:grpSpPr bwMode="auto">
            <a:xfrm>
              <a:off x="1605" y="833"/>
              <a:ext cx="515" cy="134"/>
              <a:chOff x="2310" y="1615"/>
              <a:chExt cx="880" cy="364"/>
            </a:xfrm>
          </p:grpSpPr>
          <p:sp>
            <p:nvSpPr>
              <p:cNvPr id="18457" name="AutoShape 10">
                <a:extLst>
                  <a:ext uri="{FF2B5EF4-FFF2-40B4-BE49-F238E27FC236}">
                    <a16:creationId xmlns:a16="http://schemas.microsoft.com/office/drawing/2014/main" id="{F861EC72-EFE6-4DBE-80F8-4589729E80C9}"/>
                  </a:ext>
                </a:extLst>
              </p:cNvPr>
              <p:cNvSpPr>
                <a:spLocks noChangeArrowheads="1"/>
              </p:cNvSpPr>
              <p:nvPr/>
            </p:nvSpPr>
            <p:spPr bwMode="gray">
              <a:xfrm rot="5400000">
                <a:off x="2229"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18458" name="AutoShape 11">
                <a:extLst>
                  <a:ext uri="{FF2B5EF4-FFF2-40B4-BE49-F238E27FC236}">
                    <a16:creationId xmlns:a16="http://schemas.microsoft.com/office/drawing/2014/main" id="{8E55D7CE-DA8F-4C4C-BD5F-906329E17AC6}"/>
                  </a:ext>
                </a:extLst>
              </p:cNvPr>
              <p:cNvSpPr>
                <a:spLocks noChangeArrowheads="1"/>
              </p:cNvSpPr>
              <p:nvPr/>
            </p:nvSpPr>
            <p:spPr bwMode="gray">
              <a:xfrm rot="5400000">
                <a:off x="2572"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18459" name="AutoShape 12">
                <a:extLst>
                  <a:ext uri="{FF2B5EF4-FFF2-40B4-BE49-F238E27FC236}">
                    <a16:creationId xmlns:a16="http://schemas.microsoft.com/office/drawing/2014/main" id="{797B2225-F26F-4AF2-A4B9-3610BDFA7D9F}"/>
                  </a:ext>
                </a:extLst>
              </p:cNvPr>
              <p:cNvSpPr>
                <a:spLocks noChangeArrowheads="1"/>
              </p:cNvSpPr>
              <p:nvPr/>
            </p:nvSpPr>
            <p:spPr bwMode="gray">
              <a:xfrm rot="5400000">
                <a:off x="2907"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grpSp>
      </p:grpSp>
      <p:sp>
        <p:nvSpPr>
          <p:cNvPr id="18435" name="Rectangle 5">
            <a:extLst>
              <a:ext uri="{FF2B5EF4-FFF2-40B4-BE49-F238E27FC236}">
                <a16:creationId xmlns:a16="http://schemas.microsoft.com/office/drawing/2014/main" id="{87F576CA-2D14-4951-9084-2B481AC8D55A}"/>
              </a:ext>
            </a:extLst>
          </p:cNvPr>
          <p:cNvSpPr>
            <a:spLocks noChangeArrowheads="1"/>
          </p:cNvSpPr>
          <p:nvPr/>
        </p:nvSpPr>
        <p:spPr bwMode="auto">
          <a:xfrm>
            <a:off x="365125" y="1235075"/>
            <a:ext cx="384651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實驗地點</a:t>
            </a:r>
          </a:p>
          <a:p>
            <a:pPr eaLnBrk="1" hangingPunct="1">
              <a:lnSpc>
                <a:spcPct val="110000"/>
              </a:lnSpc>
              <a:spcBef>
                <a:spcPct val="0"/>
              </a:spcBef>
              <a:buClr>
                <a:schemeClr val="tx2"/>
              </a:buClr>
            </a:pPr>
            <a:endParaRPr lang="zh-TW" altLang="en-US" b="1">
              <a:latin typeface="華康中圓體" panose="020F0509000000000000" pitchFamily="49" charset="-120"/>
              <a:ea typeface="華康中圓體" panose="020F0509000000000000" pitchFamily="49" charset="-120"/>
            </a:endParaRPr>
          </a:p>
        </p:txBody>
      </p:sp>
      <p:sp>
        <p:nvSpPr>
          <p:cNvPr id="18436" name="Rectangle 44">
            <a:extLst>
              <a:ext uri="{FF2B5EF4-FFF2-40B4-BE49-F238E27FC236}">
                <a16:creationId xmlns:a16="http://schemas.microsoft.com/office/drawing/2014/main" id="{14FA5BE7-A334-4DD3-B468-1389C2968675}"/>
              </a:ext>
            </a:extLst>
          </p:cNvPr>
          <p:cNvSpPr>
            <a:spLocks noChangeArrowheads="1"/>
          </p:cNvSpPr>
          <p:nvPr/>
        </p:nvSpPr>
        <p:spPr bwMode="auto">
          <a:xfrm>
            <a:off x="588963" y="1660525"/>
            <a:ext cx="5334000"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400">
                <a:latin typeface="微軟正黑體" panose="020B0604030504040204" pitchFamily="34" charset="-120"/>
                <a:ea typeface="微軟正黑體" panose="020B0604030504040204" pitchFamily="34" charset="-120"/>
              </a:rPr>
              <a:t>台中市大里區一處坐北朝南之透天厝平屋頂為實驗場地。</a:t>
            </a:r>
          </a:p>
        </p:txBody>
      </p:sp>
      <p:sp>
        <p:nvSpPr>
          <p:cNvPr id="18437" name="Rectangle 5">
            <a:extLst>
              <a:ext uri="{FF2B5EF4-FFF2-40B4-BE49-F238E27FC236}">
                <a16:creationId xmlns:a16="http://schemas.microsoft.com/office/drawing/2014/main" id="{3BC265A0-77FE-4D36-A0B5-934D64A653CE}"/>
              </a:ext>
            </a:extLst>
          </p:cNvPr>
          <p:cNvSpPr>
            <a:spLocks noChangeArrowheads="1"/>
          </p:cNvSpPr>
          <p:nvPr/>
        </p:nvSpPr>
        <p:spPr bwMode="auto">
          <a:xfrm>
            <a:off x="365125" y="2078038"/>
            <a:ext cx="38465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水培植栽選擇</a:t>
            </a:r>
          </a:p>
        </p:txBody>
      </p:sp>
      <p:sp>
        <p:nvSpPr>
          <p:cNvPr id="18438" name="Rectangle 44">
            <a:extLst>
              <a:ext uri="{FF2B5EF4-FFF2-40B4-BE49-F238E27FC236}">
                <a16:creationId xmlns:a16="http://schemas.microsoft.com/office/drawing/2014/main" id="{DC5723E6-03EB-4E05-A8E3-1C31923CB717}"/>
              </a:ext>
            </a:extLst>
          </p:cNvPr>
          <p:cNvSpPr>
            <a:spLocks noChangeArrowheads="1"/>
          </p:cNvSpPr>
          <p:nvPr/>
        </p:nvSpPr>
        <p:spPr bwMode="auto">
          <a:xfrm>
            <a:off x="588963" y="2425700"/>
            <a:ext cx="4703762"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1.</a:t>
            </a:r>
            <a:r>
              <a:rPr lang="zh-TW" altLang="en-US" sz="1400">
                <a:latin typeface="微軟正黑體" panose="020B0604030504040204" pitchFamily="34" charset="-120"/>
                <a:ea typeface="微軟正黑體" panose="020B0604030504040204" pitchFamily="34" charset="-120"/>
              </a:rPr>
              <a:t>具有低維護、茂密度較高、多年生。</a:t>
            </a:r>
            <a:endParaRPr lang="en-US" altLang="zh-TW" sz="14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2.</a:t>
            </a:r>
            <a:r>
              <a:rPr lang="zh-TW" altLang="en-US" sz="1400">
                <a:latin typeface="微軟正黑體" panose="020B0604030504040204" pitchFamily="34" charset="-120"/>
                <a:ea typeface="微軟正黑體" panose="020B0604030504040204" pitchFamily="34" charset="-120"/>
              </a:rPr>
              <a:t> 適合水培栽植，且需符合浮盤栽培器之最大載重。</a:t>
            </a:r>
            <a:endParaRPr lang="en-US" altLang="zh-TW" sz="1400">
              <a:latin typeface="微軟正黑體" panose="020B0604030504040204" pitchFamily="34" charset="-120"/>
              <a:ea typeface="微軟正黑體" panose="020B0604030504040204" pitchFamily="34" charset="-120"/>
            </a:endParaRPr>
          </a:p>
        </p:txBody>
      </p:sp>
      <p:sp>
        <p:nvSpPr>
          <p:cNvPr id="18439" name="Rectangle 44">
            <a:extLst>
              <a:ext uri="{FF2B5EF4-FFF2-40B4-BE49-F238E27FC236}">
                <a16:creationId xmlns:a16="http://schemas.microsoft.com/office/drawing/2014/main" id="{9FD7D61C-A9F5-49A1-B9DC-AB3D039323DC}"/>
              </a:ext>
            </a:extLst>
          </p:cNvPr>
          <p:cNvSpPr>
            <a:spLocks noChangeArrowheads="1"/>
          </p:cNvSpPr>
          <p:nvPr/>
        </p:nvSpPr>
        <p:spPr bwMode="auto">
          <a:xfrm>
            <a:off x="858838" y="2965450"/>
            <a:ext cx="4703762"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400">
                <a:solidFill>
                  <a:srgbClr val="C00000"/>
                </a:solidFill>
                <a:latin typeface="微軟正黑體" panose="020B0604030504040204" pitchFamily="34" charset="-120"/>
                <a:ea typeface="微軟正黑體" panose="020B0604030504040204" pitchFamily="34" charset="-120"/>
              </a:rPr>
              <a:t>蕨類植栽：波士頓腎蕨</a:t>
            </a:r>
            <a:r>
              <a:rPr lang="zh-TW" altLang="en-US" sz="1000">
                <a:solidFill>
                  <a:srgbClr val="C00000"/>
                </a:solidFill>
                <a:latin typeface="微軟正黑體" panose="020B0604030504040204" pitchFamily="34" charset="-120"/>
                <a:ea typeface="微軟正黑體" panose="020B0604030504040204" pitchFamily="34" charset="-120"/>
              </a:rPr>
              <a:t>（喜歡溫暖潮濕環境）</a:t>
            </a:r>
            <a:r>
              <a:rPr lang="zh-TW" altLang="en-US" sz="1400">
                <a:solidFill>
                  <a:srgbClr val="C00000"/>
                </a:solidFill>
                <a:latin typeface="微軟正黑體" panose="020B0604030504040204" pitchFamily="34" charset="-120"/>
                <a:ea typeface="微軟正黑體" panose="020B0604030504040204" pitchFamily="34" charset="-120"/>
              </a:rPr>
              <a:t>。</a:t>
            </a:r>
            <a:endParaRPr lang="en-US" altLang="zh-TW" sz="1400">
              <a:solidFill>
                <a:srgbClr val="C00000"/>
              </a:solidFill>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r>
              <a:rPr lang="zh-TW" altLang="en-US" sz="1400">
                <a:solidFill>
                  <a:srgbClr val="C00000"/>
                </a:solidFill>
                <a:latin typeface="微軟正黑體" panose="020B0604030504040204" pitchFamily="34" charset="-120"/>
                <a:ea typeface="微軟正黑體" panose="020B0604030504040204" pitchFamily="34" charset="-120"/>
              </a:rPr>
              <a:t>親水性植栽：茴香菖蒲。</a:t>
            </a:r>
          </a:p>
        </p:txBody>
      </p:sp>
      <p:sp>
        <p:nvSpPr>
          <p:cNvPr id="18440" name="Rectangle 5">
            <a:extLst>
              <a:ext uri="{FF2B5EF4-FFF2-40B4-BE49-F238E27FC236}">
                <a16:creationId xmlns:a16="http://schemas.microsoft.com/office/drawing/2014/main" id="{29FE51F6-08C0-44B2-8A98-BB654E3337E6}"/>
              </a:ext>
            </a:extLst>
          </p:cNvPr>
          <p:cNvSpPr>
            <a:spLocks noChangeArrowheads="1"/>
          </p:cNvSpPr>
          <p:nvPr/>
        </p:nvSpPr>
        <p:spPr bwMode="auto">
          <a:xfrm>
            <a:off x="365125" y="3608388"/>
            <a:ext cx="38465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浮盤栽培器</a:t>
            </a:r>
          </a:p>
        </p:txBody>
      </p:sp>
      <p:sp>
        <p:nvSpPr>
          <p:cNvPr id="18441" name="Rectangle 44">
            <a:extLst>
              <a:ext uri="{FF2B5EF4-FFF2-40B4-BE49-F238E27FC236}">
                <a16:creationId xmlns:a16="http://schemas.microsoft.com/office/drawing/2014/main" id="{8902BA6A-DB0F-4DA5-BFD5-C801AB8F8163}"/>
              </a:ext>
            </a:extLst>
          </p:cNvPr>
          <p:cNvSpPr>
            <a:spLocks noChangeArrowheads="1"/>
          </p:cNvSpPr>
          <p:nvPr/>
        </p:nvSpPr>
        <p:spPr bwMode="auto">
          <a:xfrm>
            <a:off x="588963" y="4002088"/>
            <a:ext cx="4703762"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400">
                <a:latin typeface="微軟正黑體" panose="020B0604030504040204" pitchFamily="34" charset="-120"/>
                <a:ea typeface="微軟正黑體" panose="020B0604030504040204" pitchFamily="34" charset="-120"/>
              </a:rPr>
              <a:t>選擇市面上販售之花飛碟浮體及栽培杯。</a:t>
            </a:r>
            <a:endParaRPr lang="en-US" altLang="zh-TW" sz="1400">
              <a:latin typeface="微軟正黑體" panose="020B0604030504040204" pitchFamily="34" charset="-120"/>
              <a:ea typeface="微軟正黑體" panose="020B0604030504040204" pitchFamily="34" charset="-120"/>
            </a:endParaRPr>
          </a:p>
        </p:txBody>
      </p:sp>
      <p:sp>
        <p:nvSpPr>
          <p:cNvPr id="18442" name="Rectangle 5">
            <a:extLst>
              <a:ext uri="{FF2B5EF4-FFF2-40B4-BE49-F238E27FC236}">
                <a16:creationId xmlns:a16="http://schemas.microsoft.com/office/drawing/2014/main" id="{8CC7396C-E2B2-49D9-8BD9-22EF1E7C0307}"/>
              </a:ext>
            </a:extLst>
          </p:cNvPr>
          <p:cNvSpPr>
            <a:spLocks noChangeArrowheads="1"/>
          </p:cNvSpPr>
          <p:nvPr/>
        </p:nvSpPr>
        <p:spPr bwMode="auto">
          <a:xfrm>
            <a:off x="365125" y="4432300"/>
            <a:ext cx="3846513" cy="404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監測儀器</a:t>
            </a:r>
          </a:p>
        </p:txBody>
      </p:sp>
      <p:pic>
        <p:nvPicPr>
          <p:cNvPr id="18443" name="Picture 13">
            <a:extLst>
              <a:ext uri="{FF2B5EF4-FFF2-40B4-BE49-F238E27FC236}">
                <a16:creationId xmlns:a16="http://schemas.microsoft.com/office/drawing/2014/main" id="{CAD3503D-3C86-45D7-B5DA-D6531D3C6E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2013" y="5049838"/>
            <a:ext cx="567055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4" name="Picture 14">
            <a:extLst>
              <a:ext uri="{FF2B5EF4-FFF2-40B4-BE49-F238E27FC236}">
                <a16:creationId xmlns:a16="http://schemas.microsoft.com/office/drawing/2014/main" id="{9BA5B339-077B-4225-9D23-7F222DF813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1450" y="3162300"/>
            <a:ext cx="1771650" cy="1473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45" name="Picture 15">
            <a:extLst>
              <a:ext uri="{FF2B5EF4-FFF2-40B4-BE49-F238E27FC236}">
                <a16:creationId xmlns:a16="http://schemas.microsoft.com/office/drawing/2014/main" id="{724CC7D5-5621-4F30-89C9-EFC1784D74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1916" b="11223"/>
          <a:stretch>
            <a:fillRect/>
          </a:stretch>
        </p:blipFill>
        <p:spPr bwMode="auto">
          <a:xfrm>
            <a:off x="7119938" y="3148013"/>
            <a:ext cx="1773237" cy="14859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446" name="文字方塊 37">
            <a:extLst>
              <a:ext uri="{FF2B5EF4-FFF2-40B4-BE49-F238E27FC236}">
                <a16:creationId xmlns:a16="http://schemas.microsoft.com/office/drawing/2014/main" id="{8C89E4D5-1F9B-42BF-B237-F4A3860896F4}"/>
              </a:ext>
            </a:extLst>
          </p:cNvPr>
          <p:cNvSpPr txBox="1">
            <a:spLocks noChangeArrowheads="1"/>
          </p:cNvSpPr>
          <p:nvPr/>
        </p:nvSpPr>
        <p:spPr bwMode="auto">
          <a:xfrm>
            <a:off x="5562600" y="4683125"/>
            <a:ext cx="99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r>
              <a:rPr lang="zh-TW" altLang="en-US" sz="1200">
                <a:latin typeface="微軟正黑體" panose="020B0604030504040204" pitchFamily="34" charset="-120"/>
                <a:ea typeface="微軟正黑體" panose="020B0604030504040204" pitchFamily="34" charset="-120"/>
              </a:rPr>
              <a:t>花飛碟浮體</a:t>
            </a:r>
          </a:p>
        </p:txBody>
      </p:sp>
      <p:sp>
        <p:nvSpPr>
          <p:cNvPr id="18447" name="文字方塊 37">
            <a:extLst>
              <a:ext uri="{FF2B5EF4-FFF2-40B4-BE49-F238E27FC236}">
                <a16:creationId xmlns:a16="http://schemas.microsoft.com/office/drawing/2014/main" id="{F2791F23-BB88-44E4-A758-C013AA17ABBD}"/>
              </a:ext>
            </a:extLst>
          </p:cNvPr>
          <p:cNvSpPr txBox="1">
            <a:spLocks noChangeArrowheads="1"/>
          </p:cNvSpPr>
          <p:nvPr/>
        </p:nvSpPr>
        <p:spPr bwMode="auto">
          <a:xfrm>
            <a:off x="7272338" y="4689475"/>
            <a:ext cx="99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r>
              <a:rPr lang="zh-TW" altLang="en-US" sz="1200">
                <a:latin typeface="微軟正黑體" panose="020B0604030504040204" pitchFamily="34" charset="-120"/>
                <a:ea typeface="微軟正黑體" panose="020B0604030504040204" pitchFamily="34" charset="-120"/>
              </a:rPr>
              <a:t>栽培杯</a:t>
            </a:r>
          </a:p>
        </p:txBody>
      </p:sp>
      <p:grpSp>
        <p:nvGrpSpPr>
          <p:cNvPr id="18448" name="群組 1">
            <a:extLst>
              <a:ext uri="{FF2B5EF4-FFF2-40B4-BE49-F238E27FC236}">
                <a16:creationId xmlns:a16="http://schemas.microsoft.com/office/drawing/2014/main" id="{8D183319-5688-4BA4-9BD9-B3B8CC5F25C3}"/>
              </a:ext>
            </a:extLst>
          </p:cNvPr>
          <p:cNvGrpSpPr>
            <a:grpSpLocks/>
          </p:cNvGrpSpPr>
          <p:nvPr/>
        </p:nvGrpSpPr>
        <p:grpSpPr bwMode="auto">
          <a:xfrm>
            <a:off x="5251450" y="1268413"/>
            <a:ext cx="3641725" cy="1466850"/>
            <a:chOff x="5250719" y="1499166"/>
            <a:chExt cx="3929891" cy="1434023"/>
          </a:xfrm>
        </p:grpSpPr>
        <p:pic>
          <p:nvPicPr>
            <p:cNvPr id="18452" name="Picture 16">
              <a:extLst>
                <a:ext uri="{FF2B5EF4-FFF2-40B4-BE49-F238E27FC236}">
                  <a16:creationId xmlns:a16="http://schemas.microsoft.com/office/drawing/2014/main" id="{D5631E9A-AF02-4934-8460-9B287884C7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0719" y="1499166"/>
              <a:ext cx="1912030" cy="143402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53" name="Picture 17">
              <a:extLst>
                <a:ext uri="{FF2B5EF4-FFF2-40B4-BE49-F238E27FC236}">
                  <a16:creationId xmlns:a16="http://schemas.microsoft.com/office/drawing/2014/main" id="{6AC610DB-5CEE-4681-8BFA-27A29728C92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68580" y="1499166"/>
              <a:ext cx="1912030" cy="143402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18449" name="文字方塊 37">
            <a:extLst>
              <a:ext uri="{FF2B5EF4-FFF2-40B4-BE49-F238E27FC236}">
                <a16:creationId xmlns:a16="http://schemas.microsoft.com/office/drawing/2014/main" id="{762738C8-5DBF-4DBD-BDE5-8816B1CE62D4}"/>
              </a:ext>
            </a:extLst>
          </p:cNvPr>
          <p:cNvSpPr txBox="1">
            <a:spLocks noChangeArrowheads="1"/>
          </p:cNvSpPr>
          <p:nvPr/>
        </p:nvSpPr>
        <p:spPr bwMode="auto">
          <a:xfrm>
            <a:off x="5715000" y="2798763"/>
            <a:ext cx="9937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spcBef>
                <a:spcPct val="0"/>
              </a:spcBef>
              <a:buClrTx/>
              <a:buFontTx/>
              <a:buNone/>
            </a:pPr>
            <a:r>
              <a:rPr lang="zh-TW" altLang="en-US" sz="1200">
                <a:latin typeface="微軟正黑體" panose="020B0604030504040204" pitchFamily="34" charset="-120"/>
                <a:ea typeface="微軟正黑體" panose="020B0604030504040204" pitchFamily="34" charset="-120"/>
              </a:rPr>
              <a:t>茴香菖蒲</a:t>
            </a:r>
          </a:p>
        </p:txBody>
      </p:sp>
      <p:sp>
        <p:nvSpPr>
          <p:cNvPr id="18450" name="文字方塊 37">
            <a:extLst>
              <a:ext uri="{FF2B5EF4-FFF2-40B4-BE49-F238E27FC236}">
                <a16:creationId xmlns:a16="http://schemas.microsoft.com/office/drawing/2014/main" id="{BF83535F-D1C4-47F0-B5C4-DC41C9B87F9D}"/>
              </a:ext>
            </a:extLst>
          </p:cNvPr>
          <p:cNvSpPr txBox="1">
            <a:spLocks noChangeArrowheads="1"/>
          </p:cNvSpPr>
          <p:nvPr/>
        </p:nvSpPr>
        <p:spPr bwMode="auto">
          <a:xfrm>
            <a:off x="7424738" y="2798763"/>
            <a:ext cx="11080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spcBef>
                <a:spcPct val="0"/>
              </a:spcBef>
              <a:buClrTx/>
              <a:buFontTx/>
              <a:buNone/>
            </a:pPr>
            <a:r>
              <a:rPr lang="zh-TW" altLang="en-US" sz="1200">
                <a:latin typeface="微軟正黑體" panose="020B0604030504040204" pitchFamily="34" charset="-120"/>
                <a:ea typeface="微軟正黑體" panose="020B0604030504040204" pitchFamily="34" charset="-120"/>
              </a:rPr>
              <a:t>波士頓腎蕨</a:t>
            </a:r>
          </a:p>
        </p:txBody>
      </p:sp>
      <p:sp>
        <p:nvSpPr>
          <p:cNvPr id="18451" name="Rectangle 44">
            <a:extLst>
              <a:ext uri="{FF2B5EF4-FFF2-40B4-BE49-F238E27FC236}">
                <a16:creationId xmlns:a16="http://schemas.microsoft.com/office/drawing/2014/main" id="{53C23C8D-0046-4346-A2F8-01C463FFA74D}"/>
              </a:ext>
            </a:extLst>
          </p:cNvPr>
          <p:cNvSpPr>
            <a:spLocks noChangeArrowheads="1"/>
          </p:cNvSpPr>
          <p:nvPr/>
        </p:nvSpPr>
        <p:spPr bwMode="auto">
          <a:xfrm>
            <a:off x="487363" y="4868863"/>
            <a:ext cx="2733675" cy="1385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77800" indent="-177800"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Char char="l"/>
            </a:pPr>
            <a:r>
              <a:rPr lang="en-US" altLang="zh-TW" sz="1400">
                <a:latin typeface="微軟正黑體" panose="020B0604030504040204" pitchFamily="34" charset="-120"/>
                <a:ea typeface="微軟正黑體" panose="020B0604030504040204" pitchFamily="34" charset="-120"/>
              </a:rPr>
              <a:t>Onset, HOBO micro station</a:t>
            </a:r>
          </a:p>
          <a:p>
            <a:pPr eaLnBrk="1" hangingPunct="1">
              <a:lnSpc>
                <a:spcPct val="120000"/>
              </a:lnSpc>
              <a:spcBef>
                <a:spcPct val="0"/>
              </a:spcBef>
              <a:buClr>
                <a:schemeClr val="accent1"/>
              </a:buClr>
              <a:buFont typeface="Wingdings" panose="05000000000000000000" pitchFamily="2" charset="2"/>
              <a:buChar char="l"/>
            </a:pPr>
            <a:r>
              <a:rPr lang="en-US" altLang="zh-TW" sz="1400">
                <a:latin typeface="微軟正黑體" panose="020B0604030504040204" pitchFamily="34" charset="-120"/>
                <a:ea typeface="微軟正黑體" panose="020B0604030504040204" pitchFamily="34" charset="-120"/>
              </a:rPr>
              <a:t>Onset , S-THB-M002</a:t>
            </a:r>
          </a:p>
          <a:p>
            <a:pPr eaLnBrk="1" hangingPunct="1">
              <a:lnSpc>
                <a:spcPct val="120000"/>
              </a:lnSpc>
              <a:spcBef>
                <a:spcPct val="0"/>
              </a:spcBef>
              <a:buClr>
                <a:schemeClr val="accent1"/>
              </a:buClr>
              <a:buFont typeface="Wingdings" panose="05000000000000000000" pitchFamily="2" charset="2"/>
              <a:buChar char="l"/>
            </a:pPr>
            <a:r>
              <a:rPr lang="en-US" altLang="zh-TW" sz="1400">
                <a:latin typeface="微軟正黑體" panose="020B0604030504040204" pitchFamily="34" charset="-120"/>
                <a:ea typeface="微軟正黑體" panose="020B0604030504040204" pitchFamily="34" charset="-120"/>
              </a:rPr>
              <a:t>Onset , S-LIB-M003</a:t>
            </a:r>
          </a:p>
          <a:p>
            <a:pPr eaLnBrk="1" hangingPunct="1">
              <a:lnSpc>
                <a:spcPct val="120000"/>
              </a:lnSpc>
              <a:spcBef>
                <a:spcPct val="0"/>
              </a:spcBef>
              <a:buClr>
                <a:schemeClr val="accent1"/>
              </a:buClr>
              <a:buFont typeface="Wingdings" panose="05000000000000000000" pitchFamily="2" charset="2"/>
              <a:buChar char="l"/>
            </a:pPr>
            <a:r>
              <a:rPr lang="en-US" altLang="zh-TW" sz="1400">
                <a:latin typeface="微軟正黑體" panose="020B0604030504040204" pitchFamily="34" charset="-120"/>
                <a:ea typeface="微軟正黑體" panose="020B0604030504040204" pitchFamily="34" charset="-120"/>
              </a:rPr>
              <a:t>Onset, S-TMB-M002</a:t>
            </a:r>
          </a:p>
          <a:p>
            <a:pPr eaLnBrk="1" hangingPunct="1">
              <a:lnSpc>
                <a:spcPct val="120000"/>
              </a:lnSpc>
              <a:spcBef>
                <a:spcPct val="0"/>
              </a:spcBef>
              <a:buClr>
                <a:schemeClr val="accent1"/>
              </a:buClr>
              <a:buFont typeface="Wingdings" panose="05000000000000000000" pitchFamily="2" charset="2"/>
              <a:buChar char="l"/>
            </a:pPr>
            <a:r>
              <a:rPr lang="en-US" altLang="zh-TW" sz="1400">
                <a:latin typeface="微軟正黑體" panose="020B0604030504040204" pitchFamily="34" charset="-120"/>
                <a:ea typeface="微軟正黑體" panose="020B0604030504040204" pitchFamily="34" charset="-120"/>
              </a:rPr>
              <a:t>Onset, S-TMB-M006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9458" name="Group 6">
            <a:extLst>
              <a:ext uri="{FF2B5EF4-FFF2-40B4-BE49-F238E27FC236}">
                <a16:creationId xmlns:a16="http://schemas.microsoft.com/office/drawing/2014/main" id="{2AE7F33A-6757-427D-AD5C-BABF00B59738}"/>
              </a:ext>
            </a:extLst>
          </p:cNvPr>
          <p:cNvGrpSpPr>
            <a:grpSpLocks/>
          </p:cNvGrpSpPr>
          <p:nvPr/>
        </p:nvGrpSpPr>
        <p:grpSpPr bwMode="auto">
          <a:xfrm>
            <a:off x="341313" y="549275"/>
            <a:ext cx="4770437" cy="450850"/>
            <a:chOff x="215" y="742"/>
            <a:chExt cx="1905" cy="284"/>
          </a:xfrm>
        </p:grpSpPr>
        <p:sp>
          <p:nvSpPr>
            <p:cNvPr id="19478" name="Rectangle 7">
              <a:extLst>
                <a:ext uri="{FF2B5EF4-FFF2-40B4-BE49-F238E27FC236}">
                  <a16:creationId xmlns:a16="http://schemas.microsoft.com/office/drawing/2014/main" id="{C20E7B50-D7B9-40E9-B3D2-4C2AA6548609}"/>
                </a:ext>
              </a:extLst>
            </p:cNvPr>
            <p:cNvSpPr>
              <a:spLocks noChangeArrowheads="1"/>
            </p:cNvSpPr>
            <p:nvPr/>
          </p:nvSpPr>
          <p:spPr bwMode="gray">
            <a:xfrm>
              <a:off x="215" y="742"/>
              <a:ext cx="1292" cy="284"/>
            </a:xfrm>
            <a:prstGeom prst="rect">
              <a:avLst/>
            </a:prstGeom>
            <a:solidFill>
              <a:srgbClr val="808080"/>
            </a:solidFill>
            <a:ln w="25400" algn="ctr">
              <a:solidFill>
                <a:srgbClr val="FFFFFF"/>
              </a:solidFill>
              <a:miter lim="800000"/>
              <a:headEnd/>
              <a:tailEnd/>
            </a:ln>
            <a:effectLst>
              <a:outerShdw dist="107763" dir="2700000" algn="ctr" rotWithShape="0">
                <a:schemeClr val="bg2">
                  <a:alpha val="50000"/>
                </a:schemeClr>
              </a:outerShdw>
            </a:effec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a:lnSpc>
                  <a:spcPct val="85000"/>
                </a:lnSpc>
                <a:spcBef>
                  <a:spcPct val="30000"/>
                </a:spcBef>
                <a:buClrTx/>
                <a:buFontTx/>
                <a:buNone/>
              </a:pPr>
              <a:r>
                <a:rPr kumimoji="0" lang="zh-TW" altLang="en-US">
                  <a:solidFill>
                    <a:srgbClr val="FFFFFF"/>
                  </a:solidFill>
                  <a:ea typeface="典匠中特圓" pitchFamily="49" charset="-120"/>
                  <a:cs typeface="Times New Roman" panose="02020603050405020304" pitchFamily="18" charset="0"/>
                </a:rPr>
                <a:t>  </a:t>
              </a:r>
            </a:p>
          </p:txBody>
        </p:sp>
        <p:sp>
          <p:nvSpPr>
            <p:cNvPr id="19479" name="Rectangle 8">
              <a:extLst>
                <a:ext uri="{FF2B5EF4-FFF2-40B4-BE49-F238E27FC236}">
                  <a16:creationId xmlns:a16="http://schemas.microsoft.com/office/drawing/2014/main" id="{14A6429D-DDA9-4985-B97E-4C9CCBD64305}"/>
                </a:ext>
              </a:extLst>
            </p:cNvPr>
            <p:cNvSpPr>
              <a:spLocks noChangeArrowheads="1"/>
            </p:cNvSpPr>
            <p:nvPr/>
          </p:nvSpPr>
          <p:spPr bwMode="auto">
            <a:xfrm>
              <a:off x="215" y="753"/>
              <a:ext cx="1270" cy="252"/>
            </a:xfrm>
            <a:prstGeom prst="rect">
              <a:avLst/>
            </a:prstGeom>
            <a:noFill/>
            <a:ln>
              <a:noFill/>
            </a:ln>
            <a:effectLst/>
            <a:extLst>
              <a:ext uri="{909E8E84-426E-40DD-AFC4-6F175D3DCCD1}">
                <a14:hiddenFill xmlns:a14="http://schemas.microsoft.com/office/drawing/2010/main">
                  <a:solidFill>
                    <a:srgbClr val="00FF00">
                      <a:alpha val="50195"/>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buClr>
                  <a:srgbClr val="663300"/>
                </a:buClr>
                <a:buFont typeface="Wingdings" panose="05000000000000000000" pitchFamily="2" charset="2"/>
                <a:buNone/>
              </a:pPr>
              <a:r>
                <a:rPr lang="zh-TW" altLang="en-US" b="1">
                  <a:solidFill>
                    <a:schemeClr val="bg1"/>
                  </a:solidFill>
                  <a:latin typeface="微軟正黑體" panose="020B0604030504040204" pitchFamily="34" charset="-120"/>
                  <a:ea typeface="微軟正黑體" panose="020B0604030504040204" pitchFamily="34" charset="-120"/>
                </a:rPr>
                <a:t>植栽槽設計與配置</a:t>
              </a:r>
            </a:p>
          </p:txBody>
        </p:sp>
        <p:grpSp>
          <p:nvGrpSpPr>
            <p:cNvPr id="19480" name="Group 9">
              <a:extLst>
                <a:ext uri="{FF2B5EF4-FFF2-40B4-BE49-F238E27FC236}">
                  <a16:creationId xmlns:a16="http://schemas.microsoft.com/office/drawing/2014/main" id="{1246C50B-C8D6-45C9-87E3-8C18A6215062}"/>
                </a:ext>
              </a:extLst>
            </p:cNvPr>
            <p:cNvGrpSpPr>
              <a:grpSpLocks/>
            </p:cNvGrpSpPr>
            <p:nvPr/>
          </p:nvGrpSpPr>
          <p:grpSpPr bwMode="auto">
            <a:xfrm>
              <a:off x="1605" y="833"/>
              <a:ext cx="515" cy="134"/>
              <a:chOff x="2310" y="1615"/>
              <a:chExt cx="880" cy="364"/>
            </a:xfrm>
          </p:grpSpPr>
          <p:sp>
            <p:nvSpPr>
              <p:cNvPr id="19481" name="AutoShape 10">
                <a:extLst>
                  <a:ext uri="{FF2B5EF4-FFF2-40B4-BE49-F238E27FC236}">
                    <a16:creationId xmlns:a16="http://schemas.microsoft.com/office/drawing/2014/main" id="{CEF804C1-F6A4-46A7-9395-614ABC24051D}"/>
                  </a:ext>
                </a:extLst>
              </p:cNvPr>
              <p:cNvSpPr>
                <a:spLocks noChangeArrowheads="1"/>
              </p:cNvSpPr>
              <p:nvPr/>
            </p:nvSpPr>
            <p:spPr bwMode="gray">
              <a:xfrm rot="5400000">
                <a:off x="2229"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19482" name="AutoShape 11">
                <a:extLst>
                  <a:ext uri="{FF2B5EF4-FFF2-40B4-BE49-F238E27FC236}">
                    <a16:creationId xmlns:a16="http://schemas.microsoft.com/office/drawing/2014/main" id="{A2FDE96E-5F00-4EBF-8797-B16BA4383A7F}"/>
                  </a:ext>
                </a:extLst>
              </p:cNvPr>
              <p:cNvSpPr>
                <a:spLocks noChangeArrowheads="1"/>
              </p:cNvSpPr>
              <p:nvPr/>
            </p:nvSpPr>
            <p:spPr bwMode="gray">
              <a:xfrm rot="5400000">
                <a:off x="2572"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19483" name="AutoShape 12">
                <a:extLst>
                  <a:ext uri="{FF2B5EF4-FFF2-40B4-BE49-F238E27FC236}">
                    <a16:creationId xmlns:a16="http://schemas.microsoft.com/office/drawing/2014/main" id="{915D144A-EBC0-4BED-BA74-F2BDADF4F79A}"/>
                  </a:ext>
                </a:extLst>
              </p:cNvPr>
              <p:cNvSpPr>
                <a:spLocks noChangeArrowheads="1"/>
              </p:cNvSpPr>
              <p:nvPr/>
            </p:nvSpPr>
            <p:spPr bwMode="gray">
              <a:xfrm rot="5400000">
                <a:off x="2907"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grpSp>
      </p:grpSp>
      <p:sp>
        <p:nvSpPr>
          <p:cNvPr id="19459" name="Rectangle 5">
            <a:extLst>
              <a:ext uri="{FF2B5EF4-FFF2-40B4-BE49-F238E27FC236}">
                <a16:creationId xmlns:a16="http://schemas.microsoft.com/office/drawing/2014/main" id="{C527FD7D-F7C0-42A3-BDE0-31E739C7CD85}"/>
              </a:ext>
            </a:extLst>
          </p:cNvPr>
          <p:cNvSpPr>
            <a:spLocks noChangeArrowheads="1"/>
          </p:cNvSpPr>
          <p:nvPr/>
        </p:nvSpPr>
        <p:spPr bwMode="auto">
          <a:xfrm>
            <a:off x="365125" y="1017588"/>
            <a:ext cx="38465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實驗配置</a:t>
            </a:r>
          </a:p>
        </p:txBody>
      </p:sp>
      <p:sp>
        <p:nvSpPr>
          <p:cNvPr id="19460" name="Rectangle 44">
            <a:extLst>
              <a:ext uri="{FF2B5EF4-FFF2-40B4-BE49-F238E27FC236}">
                <a16:creationId xmlns:a16="http://schemas.microsoft.com/office/drawing/2014/main" id="{19702D32-2A51-4D18-8A53-C1492F5F373F}"/>
              </a:ext>
            </a:extLst>
          </p:cNvPr>
          <p:cNvSpPr>
            <a:spLocks noChangeArrowheads="1"/>
          </p:cNvSpPr>
          <p:nvPr/>
        </p:nvSpPr>
        <p:spPr bwMode="auto">
          <a:xfrm>
            <a:off x="611188" y="1358900"/>
            <a:ext cx="5491162" cy="86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400">
                <a:latin typeface="微軟正黑體" panose="020B0604030504040204" pitchFamily="34" charset="-120"/>
                <a:ea typeface="微軟正黑體" panose="020B0604030504040204" pitchFamily="34" charset="-120"/>
              </a:rPr>
              <a:t>製作五塊模擬陽台之表面黏貼磁磚之水泥板</a:t>
            </a:r>
            <a:r>
              <a:rPr lang="en-US" altLang="zh-TW" sz="1200">
                <a:latin typeface="微軟正黑體" panose="020B0604030504040204" pitchFamily="34" charset="-120"/>
                <a:ea typeface="微軟正黑體" panose="020B0604030504040204" pitchFamily="34" charset="-120"/>
              </a:rPr>
              <a:t>(50*50*10cm)</a:t>
            </a:r>
            <a:r>
              <a:rPr lang="zh-TW" altLang="en-US" sz="1200">
                <a:latin typeface="微軟正黑體" panose="020B0604030504040204" pitchFamily="34" charset="-120"/>
                <a:ea typeface="微軟正黑體" panose="020B0604030504040204" pitchFamily="34" charset="-120"/>
              </a:rPr>
              <a:t> ，</a:t>
            </a:r>
            <a:r>
              <a:rPr lang="zh-TW" altLang="en-US" sz="1400">
                <a:latin typeface="微軟正黑體" panose="020B0604030504040204" pitchFamily="34" charset="-120"/>
                <a:ea typeface="微軟正黑體" panose="020B0604030504040204" pitchFamily="34" charset="-120"/>
              </a:rPr>
              <a:t>其中四塊上方各放置一個</a:t>
            </a:r>
            <a:r>
              <a:rPr lang="en-US" altLang="zh-TW" sz="1400">
                <a:latin typeface="微軟正黑體" panose="020B0604030504040204" pitchFamily="34" charset="-120"/>
                <a:ea typeface="微軟正黑體" panose="020B0604030504040204" pitchFamily="34" charset="-120"/>
              </a:rPr>
              <a:t>50*50*30cm</a:t>
            </a:r>
            <a:r>
              <a:rPr lang="zh-TW" altLang="en-US" sz="1400">
                <a:latin typeface="微軟正黑體" panose="020B0604030504040204" pitchFamily="34" charset="-120"/>
                <a:ea typeface="微軟正黑體" panose="020B0604030504040204" pitchFamily="34" charset="-120"/>
              </a:rPr>
              <a:t>的玻璃植栽槽（實驗組），第五塊水泥板則淨空以模擬裸露之陽台（對照組）。</a:t>
            </a:r>
          </a:p>
        </p:txBody>
      </p:sp>
      <p:sp>
        <p:nvSpPr>
          <p:cNvPr id="19461" name="Rectangle 5">
            <a:extLst>
              <a:ext uri="{FF2B5EF4-FFF2-40B4-BE49-F238E27FC236}">
                <a16:creationId xmlns:a16="http://schemas.microsoft.com/office/drawing/2014/main" id="{17988E37-B650-4B49-9A8F-56C673E167EF}"/>
              </a:ext>
            </a:extLst>
          </p:cNvPr>
          <p:cNvSpPr>
            <a:spLocks noChangeArrowheads="1"/>
          </p:cNvSpPr>
          <p:nvPr/>
        </p:nvSpPr>
        <p:spPr bwMode="auto">
          <a:xfrm>
            <a:off x="365125" y="2168525"/>
            <a:ext cx="3846513" cy="404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植栽槽設計</a:t>
            </a:r>
          </a:p>
        </p:txBody>
      </p:sp>
      <p:sp>
        <p:nvSpPr>
          <p:cNvPr id="19462" name="Rectangle 44">
            <a:extLst>
              <a:ext uri="{FF2B5EF4-FFF2-40B4-BE49-F238E27FC236}">
                <a16:creationId xmlns:a16="http://schemas.microsoft.com/office/drawing/2014/main" id="{D9BB39BA-84F7-4CC0-8B65-5D557CE2CC04}"/>
              </a:ext>
            </a:extLst>
          </p:cNvPr>
          <p:cNvSpPr>
            <a:spLocks noChangeArrowheads="1"/>
          </p:cNvSpPr>
          <p:nvPr/>
        </p:nvSpPr>
        <p:spPr bwMode="auto">
          <a:xfrm>
            <a:off x="588963" y="2516188"/>
            <a:ext cx="4703762" cy="60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1.</a:t>
            </a:r>
            <a:r>
              <a:rPr lang="zh-TW" altLang="en-US" sz="1400">
                <a:latin typeface="微軟正黑體" panose="020B0604030504040204" pitchFamily="34" charset="-120"/>
                <a:ea typeface="微軟正黑體" panose="020B0604030504040204" pitchFamily="34" charset="-120"/>
              </a:rPr>
              <a:t>水培植栽槽：</a:t>
            </a:r>
            <a:r>
              <a:rPr lang="en-US" altLang="zh-TW" sz="1400">
                <a:latin typeface="微軟正黑體" panose="020B0604030504040204" pitchFamily="34" charset="-120"/>
                <a:ea typeface="微軟正黑體" panose="020B0604030504040204" pitchFamily="34" charset="-120"/>
              </a:rPr>
              <a:t>10cm</a:t>
            </a:r>
            <a:r>
              <a:rPr lang="zh-TW" altLang="en-US" sz="1400">
                <a:latin typeface="微軟正黑體" panose="020B0604030504040204" pitchFamily="34" charset="-120"/>
                <a:ea typeface="微軟正黑體" panose="020B0604030504040204" pitchFamily="34" charset="-120"/>
              </a:rPr>
              <a:t>水介質層、浮盤栽培器、植栽層。</a:t>
            </a:r>
            <a:endParaRPr lang="en-US" altLang="zh-TW" sz="14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2.</a:t>
            </a:r>
            <a:r>
              <a:rPr lang="zh-TW" altLang="en-US" sz="1400">
                <a:latin typeface="微軟正黑體" panose="020B0604030504040204" pitchFamily="34" charset="-120"/>
                <a:ea typeface="微軟正黑體" panose="020B0604030504040204" pitchFamily="34" charset="-120"/>
              </a:rPr>
              <a:t>土培植栽槽：</a:t>
            </a:r>
            <a:r>
              <a:rPr lang="en-US" altLang="zh-TW" sz="1400">
                <a:latin typeface="微軟正黑體" panose="020B0604030504040204" pitchFamily="34" charset="-120"/>
                <a:ea typeface="微軟正黑體" panose="020B0604030504040204" pitchFamily="34" charset="-120"/>
              </a:rPr>
              <a:t>10cm</a:t>
            </a:r>
            <a:r>
              <a:rPr lang="zh-TW" altLang="en-US" sz="1400">
                <a:latin typeface="微軟正黑體" panose="020B0604030504040204" pitchFamily="34" charset="-120"/>
                <a:ea typeface="微軟正黑體" panose="020B0604030504040204" pitchFamily="34" charset="-120"/>
              </a:rPr>
              <a:t>土壤介質層、植栽層。</a:t>
            </a:r>
          </a:p>
        </p:txBody>
      </p:sp>
      <p:sp>
        <p:nvSpPr>
          <p:cNvPr id="19463" name="Rectangle 44">
            <a:extLst>
              <a:ext uri="{FF2B5EF4-FFF2-40B4-BE49-F238E27FC236}">
                <a16:creationId xmlns:a16="http://schemas.microsoft.com/office/drawing/2014/main" id="{4C65DB9A-E446-436B-B951-EB9E4FE1E2B9}"/>
              </a:ext>
            </a:extLst>
          </p:cNvPr>
          <p:cNvSpPr>
            <a:spLocks noChangeArrowheads="1"/>
          </p:cNvSpPr>
          <p:nvPr/>
        </p:nvSpPr>
        <p:spPr bwMode="auto">
          <a:xfrm>
            <a:off x="611188" y="3055938"/>
            <a:ext cx="4703762"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000">
                <a:solidFill>
                  <a:srgbClr val="C00000"/>
                </a:solidFill>
                <a:latin typeface="微軟正黑體" panose="020B0604030504040204" pitchFamily="34" charset="-120"/>
                <a:ea typeface="微軟正黑體" panose="020B0604030504040204" pitchFamily="34" charset="-120"/>
              </a:rPr>
              <a:t>土壤介質層＝泥炭土：真珠石：蛭石：砂質壤土＝</a:t>
            </a:r>
            <a:r>
              <a:rPr lang="en-US" altLang="zh-TW" sz="1000">
                <a:solidFill>
                  <a:srgbClr val="C00000"/>
                </a:solidFill>
                <a:latin typeface="微軟正黑體" panose="020B0604030504040204" pitchFamily="34" charset="-120"/>
                <a:ea typeface="微軟正黑體" panose="020B0604030504040204" pitchFamily="34" charset="-120"/>
              </a:rPr>
              <a:t>1</a:t>
            </a:r>
            <a:r>
              <a:rPr lang="zh-TW" altLang="en-US" sz="1000">
                <a:solidFill>
                  <a:srgbClr val="C00000"/>
                </a:solidFill>
                <a:latin typeface="微軟正黑體" panose="020B0604030504040204" pitchFamily="34" charset="-120"/>
                <a:ea typeface="微軟正黑體" panose="020B0604030504040204" pitchFamily="34" charset="-120"/>
              </a:rPr>
              <a:t>：</a:t>
            </a:r>
            <a:r>
              <a:rPr lang="en-US" altLang="zh-TW" sz="1000">
                <a:solidFill>
                  <a:srgbClr val="C00000"/>
                </a:solidFill>
                <a:latin typeface="微軟正黑體" panose="020B0604030504040204" pitchFamily="34" charset="-120"/>
                <a:ea typeface="微軟正黑體" panose="020B0604030504040204" pitchFamily="34" charset="-120"/>
              </a:rPr>
              <a:t>1</a:t>
            </a:r>
            <a:r>
              <a:rPr lang="zh-TW" altLang="en-US" sz="1000">
                <a:solidFill>
                  <a:srgbClr val="C00000"/>
                </a:solidFill>
                <a:latin typeface="微軟正黑體" panose="020B0604030504040204" pitchFamily="34" charset="-120"/>
                <a:ea typeface="微軟正黑體" panose="020B0604030504040204" pitchFamily="34" charset="-120"/>
              </a:rPr>
              <a:t>：</a:t>
            </a:r>
            <a:r>
              <a:rPr lang="en-US" altLang="zh-TW" sz="1000">
                <a:solidFill>
                  <a:srgbClr val="C00000"/>
                </a:solidFill>
                <a:latin typeface="微軟正黑體" panose="020B0604030504040204" pitchFamily="34" charset="-120"/>
                <a:ea typeface="微軟正黑體" panose="020B0604030504040204" pitchFamily="34" charset="-120"/>
              </a:rPr>
              <a:t>1</a:t>
            </a:r>
            <a:r>
              <a:rPr lang="zh-TW" altLang="en-US" sz="1000">
                <a:solidFill>
                  <a:srgbClr val="C00000"/>
                </a:solidFill>
                <a:latin typeface="微軟正黑體" panose="020B0604030504040204" pitchFamily="34" charset="-120"/>
                <a:ea typeface="微軟正黑體" panose="020B0604030504040204" pitchFamily="34" charset="-120"/>
              </a:rPr>
              <a:t>：</a:t>
            </a:r>
            <a:r>
              <a:rPr lang="en-US" altLang="zh-TW" sz="1000">
                <a:solidFill>
                  <a:srgbClr val="C00000"/>
                </a:solidFill>
                <a:latin typeface="微軟正黑體" panose="020B0604030504040204" pitchFamily="34" charset="-120"/>
                <a:ea typeface="微軟正黑體" panose="020B0604030504040204" pitchFamily="34" charset="-120"/>
              </a:rPr>
              <a:t>1</a:t>
            </a:r>
            <a:r>
              <a:rPr lang="zh-TW" altLang="en-US" sz="1000">
                <a:solidFill>
                  <a:srgbClr val="C00000"/>
                </a:solidFill>
                <a:latin typeface="微軟正黑體" panose="020B0604030504040204" pitchFamily="34" charset="-120"/>
                <a:ea typeface="微軟正黑體" panose="020B0604030504040204" pitchFamily="34" charset="-120"/>
              </a:rPr>
              <a:t>均勻拌和。</a:t>
            </a:r>
          </a:p>
        </p:txBody>
      </p:sp>
      <p:pic>
        <p:nvPicPr>
          <p:cNvPr id="19464" name="圖片 2">
            <a:extLst>
              <a:ext uri="{FF2B5EF4-FFF2-40B4-BE49-F238E27FC236}">
                <a16:creationId xmlns:a16="http://schemas.microsoft.com/office/drawing/2014/main" id="{E53D3FE3-3615-4294-ACD2-A48C7F0AF1F1}"/>
              </a:ext>
            </a:extLst>
          </p:cNvPr>
          <p:cNvPicPr>
            <a:picLocks noChangeAspect="1"/>
          </p:cNvPicPr>
          <p:nvPr/>
        </p:nvPicPr>
        <p:blipFill>
          <a:blip r:embed="rId3">
            <a:extLst>
              <a:ext uri="{28A0092B-C50C-407E-A947-70E740481C1C}">
                <a14:useLocalDpi xmlns:a14="http://schemas.microsoft.com/office/drawing/2010/main" val="0"/>
              </a:ext>
            </a:extLst>
          </a:blip>
          <a:srcRect t="35094" b="36543"/>
          <a:stretch>
            <a:fillRect/>
          </a:stretch>
        </p:blipFill>
        <p:spPr bwMode="auto">
          <a:xfrm>
            <a:off x="471488" y="4252913"/>
            <a:ext cx="5799137" cy="22367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465" name="Picture 3">
            <a:extLst>
              <a:ext uri="{FF2B5EF4-FFF2-40B4-BE49-F238E27FC236}">
                <a16:creationId xmlns:a16="http://schemas.microsoft.com/office/drawing/2014/main" id="{F4D1A462-A506-47B1-9574-1A45C2F0A0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05" t="11482" r="4814" b="58946"/>
          <a:stretch>
            <a:fillRect/>
          </a:stretch>
        </p:blipFill>
        <p:spPr bwMode="auto">
          <a:xfrm>
            <a:off x="6361113" y="4252913"/>
            <a:ext cx="2532062" cy="11191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466" name="Picture 3">
            <a:extLst>
              <a:ext uri="{FF2B5EF4-FFF2-40B4-BE49-F238E27FC236}">
                <a16:creationId xmlns:a16="http://schemas.microsoft.com/office/drawing/2014/main" id="{5C71AF5C-1541-4B16-B840-44E31DB2AB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359" t="55066" r="4359" b="15363"/>
          <a:stretch>
            <a:fillRect/>
          </a:stretch>
        </p:blipFill>
        <p:spPr bwMode="auto">
          <a:xfrm>
            <a:off x="6367463" y="5427663"/>
            <a:ext cx="2525712" cy="106203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467" name="Picture 5" descr="P3076633-1">
            <a:extLst>
              <a:ext uri="{FF2B5EF4-FFF2-40B4-BE49-F238E27FC236}">
                <a16:creationId xmlns:a16="http://schemas.microsoft.com/office/drawing/2014/main" id="{A893071A-77D5-4C34-ADF0-439FAA3B4F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2338" y="1177925"/>
            <a:ext cx="1620837"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8" name="文字方塊 37">
            <a:extLst>
              <a:ext uri="{FF2B5EF4-FFF2-40B4-BE49-F238E27FC236}">
                <a16:creationId xmlns:a16="http://schemas.microsoft.com/office/drawing/2014/main" id="{91C49244-B843-48D6-9601-70734182089A}"/>
              </a:ext>
            </a:extLst>
          </p:cNvPr>
          <p:cNvSpPr txBox="1">
            <a:spLocks noChangeArrowheads="1"/>
          </p:cNvSpPr>
          <p:nvPr/>
        </p:nvSpPr>
        <p:spPr bwMode="auto">
          <a:xfrm>
            <a:off x="7902575" y="4252913"/>
            <a:ext cx="10175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spcBef>
                <a:spcPct val="0"/>
              </a:spcBef>
              <a:buClrTx/>
              <a:buFontTx/>
              <a:buNone/>
            </a:pPr>
            <a:r>
              <a:rPr lang="zh-TW" altLang="en-US" sz="1200">
                <a:solidFill>
                  <a:srgbClr val="C00000"/>
                </a:solidFill>
                <a:latin typeface="微軟正黑體" panose="020B0604030504040204" pitchFamily="34" charset="-120"/>
                <a:ea typeface="微軟正黑體" panose="020B0604030504040204" pitchFamily="34" charset="-120"/>
              </a:rPr>
              <a:t>水培植栽槽</a:t>
            </a:r>
          </a:p>
        </p:txBody>
      </p:sp>
      <p:sp>
        <p:nvSpPr>
          <p:cNvPr id="19469" name="文字方塊 37">
            <a:extLst>
              <a:ext uri="{FF2B5EF4-FFF2-40B4-BE49-F238E27FC236}">
                <a16:creationId xmlns:a16="http://schemas.microsoft.com/office/drawing/2014/main" id="{9FE4A8BC-B05C-40CF-B0FB-6029F1819CA3}"/>
              </a:ext>
            </a:extLst>
          </p:cNvPr>
          <p:cNvSpPr txBox="1">
            <a:spLocks noChangeArrowheads="1"/>
          </p:cNvSpPr>
          <p:nvPr/>
        </p:nvSpPr>
        <p:spPr bwMode="auto">
          <a:xfrm>
            <a:off x="7902575" y="5416550"/>
            <a:ext cx="1017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spcBef>
                <a:spcPct val="0"/>
              </a:spcBef>
              <a:buClrTx/>
              <a:buFontTx/>
              <a:buNone/>
            </a:pPr>
            <a:r>
              <a:rPr lang="zh-TW" altLang="en-US" sz="1200">
                <a:solidFill>
                  <a:srgbClr val="C00000"/>
                </a:solidFill>
                <a:latin typeface="微軟正黑體" panose="020B0604030504040204" pitchFamily="34" charset="-120"/>
                <a:ea typeface="微軟正黑體" panose="020B0604030504040204" pitchFamily="34" charset="-120"/>
              </a:rPr>
              <a:t>土培植栽槽</a:t>
            </a:r>
          </a:p>
        </p:txBody>
      </p:sp>
      <p:pic>
        <p:nvPicPr>
          <p:cNvPr id="19470" name="Picture 6" descr="P3076650">
            <a:extLst>
              <a:ext uri="{FF2B5EF4-FFF2-40B4-BE49-F238E27FC236}">
                <a16:creationId xmlns:a16="http://schemas.microsoft.com/office/drawing/2014/main" id="{781972CF-52BE-42D1-8208-48AA3FB19051}"/>
              </a:ext>
            </a:extLst>
          </p:cNvPr>
          <p:cNvPicPr preferRelativeResize="0">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51488" y="2695575"/>
            <a:ext cx="1630362" cy="117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1" name="Picture 7" descr="P3076651">
            <a:extLst>
              <a:ext uri="{FF2B5EF4-FFF2-40B4-BE49-F238E27FC236}">
                <a16:creationId xmlns:a16="http://schemas.microsoft.com/office/drawing/2014/main" id="{E2E50458-305D-48B0-906B-21164A75B5C0}"/>
              </a:ext>
            </a:extLst>
          </p:cNvPr>
          <p:cNvPicPr preferRelativeResize="0">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62813" y="2695575"/>
            <a:ext cx="1630362" cy="117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2" name="文字方塊 37">
            <a:extLst>
              <a:ext uri="{FF2B5EF4-FFF2-40B4-BE49-F238E27FC236}">
                <a16:creationId xmlns:a16="http://schemas.microsoft.com/office/drawing/2014/main" id="{B6CF4FF5-5525-4A42-B025-6BCFBEBCAE67}"/>
              </a:ext>
            </a:extLst>
          </p:cNvPr>
          <p:cNvSpPr txBox="1">
            <a:spLocks noChangeArrowheads="1"/>
          </p:cNvSpPr>
          <p:nvPr/>
        </p:nvSpPr>
        <p:spPr bwMode="auto">
          <a:xfrm>
            <a:off x="5233988" y="4267200"/>
            <a:ext cx="1017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spcBef>
                <a:spcPct val="0"/>
              </a:spcBef>
              <a:buClrTx/>
              <a:buFontTx/>
              <a:buNone/>
            </a:pPr>
            <a:r>
              <a:rPr lang="zh-TW" altLang="en-US" sz="1200">
                <a:solidFill>
                  <a:srgbClr val="C00000"/>
                </a:solidFill>
                <a:latin typeface="微軟正黑體" panose="020B0604030504040204" pitchFamily="34" charset="-120"/>
                <a:ea typeface="微軟正黑體" panose="020B0604030504040204" pitchFamily="34" charset="-120"/>
              </a:rPr>
              <a:t>實驗配置</a:t>
            </a:r>
          </a:p>
        </p:txBody>
      </p:sp>
      <p:sp>
        <p:nvSpPr>
          <p:cNvPr id="19473" name="文字方塊 37">
            <a:extLst>
              <a:ext uri="{FF2B5EF4-FFF2-40B4-BE49-F238E27FC236}">
                <a16:creationId xmlns:a16="http://schemas.microsoft.com/office/drawing/2014/main" id="{74D6EF9E-5F70-482D-9486-474950C97532}"/>
              </a:ext>
            </a:extLst>
          </p:cNvPr>
          <p:cNvSpPr txBox="1">
            <a:spLocks noChangeArrowheads="1"/>
          </p:cNvSpPr>
          <p:nvPr/>
        </p:nvSpPr>
        <p:spPr bwMode="auto">
          <a:xfrm>
            <a:off x="7362825" y="2349500"/>
            <a:ext cx="1377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spcBef>
                <a:spcPct val="0"/>
              </a:spcBef>
              <a:buClrTx/>
              <a:buFontTx/>
              <a:buNone/>
            </a:pPr>
            <a:r>
              <a:rPr lang="zh-TW" altLang="en-US" sz="1200">
                <a:latin typeface="微軟正黑體" panose="020B0604030504040204" pitchFamily="34" charset="-120"/>
                <a:ea typeface="微軟正黑體" panose="020B0604030504040204" pitchFamily="34" charset="-120"/>
              </a:rPr>
              <a:t>模擬屋頂水泥板</a:t>
            </a:r>
          </a:p>
        </p:txBody>
      </p:sp>
      <p:sp>
        <p:nvSpPr>
          <p:cNvPr id="19474" name="文字方塊 37">
            <a:extLst>
              <a:ext uri="{FF2B5EF4-FFF2-40B4-BE49-F238E27FC236}">
                <a16:creationId xmlns:a16="http://schemas.microsoft.com/office/drawing/2014/main" id="{12090386-C59C-40A4-B211-05809CC62790}"/>
              </a:ext>
            </a:extLst>
          </p:cNvPr>
          <p:cNvSpPr txBox="1">
            <a:spLocks noChangeArrowheads="1"/>
          </p:cNvSpPr>
          <p:nvPr/>
        </p:nvSpPr>
        <p:spPr bwMode="auto">
          <a:xfrm>
            <a:off x="7334250" y="3871913"/>
            <a:ext cx="16478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spcBef>
                <a:spcPct val="0"/>
              </a:spcBef>
              <a:buClrTx/>
              <a:buFontTx/>
              <a:buNone/>
            </a:pPr>
            <a:r>
              <a:rPr lang="zh-TW" altLang="en-US" sz="1200">
                <a:latin typeface="微軟正黑體" panose="020B0604030504040204" pitchFamily="34" charset="-120"/>
                <a:ea typeface="微軟正黑體" panose="020B0604030504040204" pitchFamily="34" charset="-120"/>
              </a:rPr>
              <a:t>玻璃植栽槽測點位置</a:t>
            </a:r>
          </a:p>
        </p:txBody>
      </p:sp>
      <p:sp>
        <p:nvSpPr>
          <p:cNvPr id="19475" name="文字方塊 37">
            <a:extLst>
              <a:ext uri="{FF2B5EF4-FFF2-40B4-BE49-F238E27FC236}">
                <a16:creationId xmlns:a16="http://schemas.microsoft.com/office/drawing/2014/main" id="{2DE62025-3FDC-4D20-AD27-7874CFC1D60A}"/>
              </a:ext>
            </a:extLst>
          </p:cNvPr>
          <p:cNvSpPr txBox="1">
            <a:spLocks noChangeArrowheads="1"/>
          </p:cNvSpPr>
          <p:nvPr/>
        </p:nvSpPr>
        <p:spPr bwMode="auto">
          <a:xfrm>
            <a:off x="5624513" y="3871913"/>
            <a:ext cx="16478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spcBef>
                <a:spcPct val="0"/>
              </a:spcBef>
              <a:buClrTx/>
              <a:buFontTx/>
              <a:buNone/>
            </a:pPr>
            <a:r>
              <a:rPr lang="zh-TW" altLang="en-US" sz="1200">
                <a:latin typeface="微軟正黑體" panose="020B0604030504040204" pitchFamily="34" charset="-120"/>
                <a:ea typeface="微軟正黑體" panose="020B0604030504040204" pitchFamily="34" charset="-120"/>
              </a:rPr>
              <a:t>磁磚表面測點位置</a:t>
            </a:r>
          </a:p>
        </p:txBody>
      </p:sp>
      <p:sp>
        <p:nvSpPr>
          <p:cNvPr id="19476" name="Rectangle 5">
            <a:extLst>
              <a:ext uri="{FF2B5EF4-FFF2-40B4-BE49-F238E27FC236}">
                <a16:creationId xmlns:a16="http://schemas.microsoft.com/office/drawing/2014/main" id="{906F2A25-4799-4BD9-975C-6C52EEEAB08D}"/>
              </a:ext>
            </a:extLst>
          </p:cNvPr>
          <p:cNvSpPr>
            <a:spLocks noChangeArrowheads="1"/>
          </p:cNvSpPr>
          <p:nvPr/>
        </p:nvSpPr>
        <p:spPr bwMode="auto">
          <a:xfrm>
            <a:off x="365125" y="3276600"/>
            <a:ext cx="3846513" cy="404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儀器配置</a:t>
            </a:r>
            <a:endParaRPr lang="en-US" altLang="zh-TW" b="1">
              <a:latin typeface="微軟正黑體" panose="020B0604030504040204" pitchFamily="34" charset="-120"/>
              <a:ea typeface="微軟正黑體" panose="020B0604030504040204" pitchFamily="34" charset="-120"/>
            </a:endParaRPr>
          </a:p>
        </p:txBody>
      </p:sp>
      <p:sp>
        <p:nvSpPr>
          <p:cNvPr id="19477" name="Rectangle 44">
            <a:extLst>
              <a:ext uri="{FF2B5EF4-FFF2-40B4-BE49-F238E27FC236}">
                <a16:creationId xmlns:a16="http://schemas.microsoft.com/office/drawing/2014/main" id="{D782044D-9E98-454B-A07C-A11AB81F1BD8}"/>
              </a:ext>
            </a:extLst>
          </p:cNvPr>
          <p:cNvSpPr>
            <a:spLocks noChangeArrowheads="1"/>
          </p:cNvSpPr>
          <p:nvPr/>
        </p:nvSpPr>
        <p:spPr bwMode="auto">
          <a:xfrm>
            <a:off x="588963" y="3608388"/>
            <a:ext cx="43751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400">
                <a:latin typeface="微軟正黑體" panose="020B0604030504040204" pitchFamily="34" charset="-120"/>
                <a:ea typeface="微軟正黑體" panose="020B0604030504040204" pitchFamily="34" charset="-120"/>
              </a:rPr>
              <a:t>日照感測器及大氣溫濕度探儀架設於離地</a:t>
            </a:r>
            <a:r>
              <a:rPr lang="en-US" altLang="zh-TW" sz="1400">
                <a:latin typeface="微軟正黑體" panose="020B0604030504040204" pitchFamily="34" charset="-120"/>
                <a:ea typeface="微軟正黑體" panose="020B0604030504040204" pitchFamily="34" charset="-120"/>
              </a:rPr>
              <a:t>160cm</a:t>
            </a:r>
            <a:r>
              <a:rPr lang="zh-TW" altLang="en-US" sz="1400">
                <a:latin typeface="微軟正黑體" panose="020B0604030504040204" pitchFamily="34" charset="-120"/>
                <a:ea typeface="微軟正黑體" panose="020B0604030504040204" pitchFamily="34" charset="-120"/>
              </a:rPr>
              <a:t>高處，溫度感應器放置於植栽槽底部中央及磁磚表面中央。</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482" name="Group 6">
            <a:extLst>
              <a:ext uri="{FF2B5EF4-FFF2-40B4-BE49-F238E27FC236}">
                <a16:creationId xmlns:a16="http://schemas.microsoft.com/office/drawing/2014/main" id="{5A18A9C2-04B5-493B-BDFA-F6B4976561A9}"/>
              </a:ext>
            </a:extLst>
          </p:cNvPr>
          <p:cNvGrpSpPr>
            <a:grpSpLocks/>
          </p:cNvGrpSpPr>
          <p:nvPr/>
        </p:nvGrpSpPr>
        <p:grpSpPr bwMode="auto">
          <a:xfrm>
            <a:off x="341313" y="549275"/>
            <a:ext cx="4770437" cy="450850"/>
            <a:chOff x="215" y="742"/>
            <a:chExt cx="1905" cy="284"/>
          </a:xfrm>
        </p:grpSpPr>
        <p:sp>
          <p:nvSpPr>
            <p:cNvPr id="20504" name="Rectangle 7">
              <a:extLst>
                <a:ext uri="{FF2B5EF4-FFF2-40B4-BE49-F238E27FC236}">
                  <a16:creationId xmlns:a16="http://schemas.microsoft.com/office/drawing/2014/main" id="{63A9A711-FC9A-4572-A0C3-80B548E8C9BD}"/>
                </a:ext>
              </a:extLst>
            </p:cNvPr>
            <p:cNvSpPr>
              <a:spLocks noChangeArrowheads="1"/>
            </p:cNvSpPr>
            <p:nvPr/>
          </p:nvSpPr>
          <p:spPr bwMode="gray">
            <a:xfrm>
              <a:off x="215" y="742"/>
              <a:ext cx="1292" cy="284"/>
            </a:xfrm>
            <a:prstGeom prst="rect">
              <a:avLst/>
            </a:prstGeom>
            <a:solidFill>
              <a:srgbClr val="808080"/>
            </a:solidFill>
            <a:ln w="25400" algn="ctr">
              <a:solidFill>
                <a:srgbClr val="FFFFFF"/>
              </a:solidFill>
              <a:miter lim="800000"/>
              <a:headEnd/>
              <a:tailEnd/>
            </a:ln>
            <a:effectLst>
              <a:outerShdw dist="107763" dir="2700000" algn="ctr" rotWithShape="0">
                <a:schemeClr val="bg2">
                  <a:alpha val="50000"/>
                </a:schemeClr>
              </a:outerShdw>
            </a:effec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a:lnSpc>
                  <a:spcPct val="85000"/>
                </a:lnSpc>
                <a:spcBef>
                  <a:spcPct val="30000"/>
                </a:spcBef>
                <a:buClrTx/>
                <a:buFontTx/>
                <a:buNone/>
              </a:pPr>
              <a:r>
                <a:rPr kumimoji="0" lang="zh-TW" altLang="en-US">
                  <a:solidFill>
                    <a:srgbClr val="FFFFFF"/>
                  </a:solidFill>
                  <a:ea typeface="典匠中特圓" pitchFamily="49" charset="-120"/>
                  <a:cs typeface="Times New Roman" panose="02020603050405020304" pitchFamily="18" charset="0"/>
                </a:rPr>
                <a:t>  </a:t>
              </a:r>
            </a:p>
          </p:txBody>
        </p:sp>
        <p:sp>
          <p:nvSpPr>
            <p:cNvPr id="20505" name="Rectangle 8">
              <a:extLst>
                <a:ext uri="{FF2B5EF4-FFF2-40B4-BE49-F238E27FC236}">
                  <a16:creationId xmlns:a16="http://schemas.microsoft.com/office/drawing/2014/main" id="{CC8B916D-2B54-4BB7-A8C4-D50B709911B5}"/>
                </a:ext>
              </a:extLst>
            </p:cNvPr>
            <p:cNvSpPr>
              <a:spLocks noChangeArrowheads="1"/>
            </p:cNvSpPr>
            <p:nvPr/>
          </p:nvSpPr>
          <p:spPr bwMode="auto">
            <a:xfrm>
              <a:off x="215" y="753"/>
              <a:ext cx="1270" cy="252"/>
            </a:xfrm>
            <a:prstGeom prst="rect">
              <a:avLst/>
            </a:prstGeom>
            <a:noFill/>
            <a:ln>
              <a:noFill/>
            </a:ln>
            <a:effectLst/>
            <a:extLst>
              <a:ext uri="{909E8E84-426E-40DD-AFC4-6F175D3DCCD1}">
                <a14:hiddenFill xmlns:a14="http://schemas.microsoft.com/office/drawing/2010/main">
                  <a:solidFill>
                    <a:srgbClr val="00FF00">
                      <a:alpha val="50195"/>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buClr>
                  <a:srgbClr val="663300"/>
                </a:buClr>
                <a:buFont typeface="Wingdings" panose="05000000000000000000" pitchFamily="2" charset="2"/>
                <a:buNone/>
              </a:pPr>
              <a:r>
                <a:rPr lang="zh-TW" altLang="en-US" b="1">
                  <a:solidFill>
                    <a:schemeClr val="bg1"/>
                  </a:solidFill>
                  <a:latin typeface="微軟正黑體" panose="020B0604030504040204" pitchFamily="34" charset="-120"/>
                  <a:ea typeface="微軟正黑體" panose="020B0604030504040204" pitchFamily="34" charset="-120"/>
                </a:rPr>
                <a:t>各階段實驗內容</a:t>
              </a:r>
            </a:p>
          </p:txBody>
        </p:sp>
        <p:grpSp>
          <p:nvGrpSpPr>
            <p:cNvPr id="20506" name="Group 9">
              <a:extLst>
                <a:ext uri="{FF2B5EF4-FFF2-40B4-BE49-F238E27FC236}">
                  <a16:creationId xmlns:a16="http://schemas.microsoft.com/office/drawing/2014/main" id="{D6888F48-CD0A-44D1-A551-80FA700BE0F4}"/>
                </a:ext>
              </a:extLst>
            </p:cNvPr>
            <p:cNvGrpSpPr>
              <a:grpSpLocks/>
            </p:cNvGrpSpPr>
            <p:nvPr/>
          </p:nvGrpSpPr>
          <p:grpSpPr bwMode="auto">
            <a:xfrm>
              <a:off x="1605" y="833"/>
              <a:ext cx="515" cy="134"/>
              <a:chOff x="2310" y="1615"/>
              <a:chExt cx="880" cy="364"/>
            </a:xfrm>
          </p:grpSpPr>
          <p:sp>
            <p:nvSpPr>
              <p:cNvPr id="20507" name="AutoShape 10">
                <a:extLst>
                  <a:ext uri="{FF2B5EF4-FFF2-40B4-BE49-F238E27FC236}">
                    <a16:creationId xmlns:a16="http://schemas.microsoft.com/office/drawing/2014/main" id="{D9DE54A6-10BF-40D0-A4A2-515EAFD7B78D}"/>
                  </a:ext>
                </a:extLst>
              </p:cNvPr>
              <p:cNvSpPr>
                <a:spLocks noChangeArrowheads="1"/>
              </p:cNvSpPr>
              <p:nvPr/>
            </p:nvSpPr>
            <p:spPr bwMode="gray">
              <a:xfrm rot="5400000">
                <a:off x="2229"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0508" name="AutoShape 11">
                <a:extLst>
                  <a:ext uri="{FF2B5EF4-FFF2-40B4-BE49-F238E27FC236}">
                    <a16:creationId xmlns:a16="http://schemas.microsoft.com/office/drawing/2014/main" id="{8EE146DA-BB66-4A01-B98C-1199B25F3CA5}"/>
                  </a:ext>
                </a:extLst>
              </p:cNvPr>
              <p:cNvSpPr>
                <a:spLocks noChangeArrowheads="1"/>
              </p:cNvSpPr>
              <p:nvPr/>
            </p:nvSpPr>
            <p:spPr bwMode="gray">
              <a:xfrm rot="5400000">
                <a:off x="2572"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0509" name="AutoShape 12">
                <a:extLst>
                  <a:ext uri="{FF2B5EF4-FFF2-40B4-BE49-F238E27FC236}">
                    <a16:creationId xmlns:a16="http://schemas.microsoft.com/office/drawing/2014/main" id="{DF03A241-F6CF-40DD-824C-491071DC0E57}"/>
                  </a:ext>
                </a:extLst>
              </p:cNvPr>
              <p:cNvSpPr>
                <a:spLocks noChangeArrowheads="1"/>
              </p:cNvSpPr>
              <p:nvPr/>
            </p:nvSpPr>
            <p:spPr bwMode="gray">
              <a:xfrm rot="5400000">
                <a:off x="2907"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grpSp>
      </p:grpSp>
      <p:sp>
        <p:nvSpPr>
          <p:cNvPr id="4099" name="Rectangle 5">
            <a:extLst>
              <a:ext uri="{FF2B5EF4-FFF2-40B4-BE49-F238E27FC236}">
                <a16:creationId xmlns:a16="http://schemas.microsoft.com/office/drawing/2014/main" id="{153ACD0D-2C17-4A22-B536-F6BEAF87DD65}"/>
              </a:ext>
            </a:extLst>
          </p:cNvPr>
          <p:cNvSpPr>
            <a:spLocks noChangeArrowheads="1"/>
          </p:cNvSpPr>
          <p:nvPr/>
        </p:nvSpPr>
        <p:spPr bwMode="auto">
          <a:xfrm>
            <a:off x="365125" y="1268413"/>
            <a:ext cx="384651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itchFamily="2" charset="2"/>
              <a:buChar char="n"/>
              <a:defRPr kumimoji="1" sz="2000">
                <a:solidFill>
                  <a:schemeClr val="tx1"/>
                </a:solidFill>
                <a:latin typeface="Arial" charset="0"/>
                <a:ea typeface="華康細圓體" pitchFamily="49" charset="-120"/>
              </a:defRPr>
            </a:lvl1pPr>
            <a:lvl2pPr marL="742950" indent="-285750" algn="l" eaLnBrk="0" hangingPunct="0">
              <a:spcBef>
                <a:spcPct val="20000"/>
              </a:spcBef>
              <a:buClr>
                <a:schemeClr val="accent1"/>
              </a:buClr>
              <a:buSzPct val="75000"/>
              <a:buFont typeface="Wingdings" pitchFamily="2" charset="2"/>
              <a:buChar char="l"/>
              <a:defRPr kumimoji="1" sz="2800">
                <a:solidFill>
                  <a:srgbClr val="016483"/>
                </a:solidFill>
                <a:latin typeface="Arial" charset="0"/>
                <a:ea typeface="華康細圓體" pitchFamily="49" charset="-120"/>
              </a:defRPr>
            </a:lvl2pPr>
            <a:lvl3pPr marL="1143000" indent="-228600" algn="l" eaLnBrk="0" hangingPunct="0">
              <a:spcBef>
                <a:spcPct val="20000"/>
              </a:spcBef>
              <a:buClr>
                <a:schemeClr val="bg2"/>
              </a:buClr>
              <a:buSzPct val="60000"/>
              <a:buFont typeface="Wingdings" pitchFamily="2" charset="2"/>
              <a:buChar char="u"/>
              <a:defRPr kumimoji="1" sz="1600">
                <a:solidFill>
                  <a:schemeClr val="tx1"/>
                </a:solidFill>
                <a:latin typeface="Arial" charset="0"/>
                <a:ea typeface="華康細圓體" pitchFamily="49" charset="-120"/>
              </a:defRPr>
            </a:lvl3pPr>
            <a:lvl4pPr marL="1600200" indent="-228600" algn="l" eaLnBrk="0" hangingPunct="0">
              <a:spcBef>
                <a:spcPct val="20000"/>
              </a:spcBef>
              <a:buClr>
                <a:schemeClr val="folHlink"/>
              </a:buClr>
              <a:buFont typeface="Arial" charset="0"/>
              <a:buChar char="–"/>
              <a:defRPr kumimoji="1" sz="1600">
                <a:solidFill>
                  <a:schemeClr val="tx1"/>
                </a:solidFill>
                <a:latin typeface="Arial" charset="0"/>
                <a:ea typeface="華康細圓體" pitchFamily="49" charset="-120"/>
              </a:defRPr>
            </a:lvl4pPr>
            <a:lvl5pPr marL="2057400" indent="-228600" algn="l" eaLnBrk="0" hangingPunct="0">
              <a:spcBef>
                <a:spcPct val="20000"/>
              </a:spcBef>
              <a:buChar char="»"/>
              <a:defRPr kumimoji="1" sz="1600">
                <a:solidFill>
                  <a:schemeClr val="tx1"/>
                </a:solidFill>
                <a:latin typeface="Arial" charset="0"/>
                <a:ea typeface="華康細圓體" pitchFamily="49" charset="-120"/>
              </a:defRPr>
            </a:lvl5pPr>
            <a:lvl6pPr marL="25146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6pPr>
            <a:lvl7pPr marL="29718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7pPr>
            <a:lvl8pPr marL="34290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8pPr>
            <a:lvl9pPr marL="38862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9pPr>
          </a:lstStyle>
          <a:p>
            <a:pPr eaLnBrk="1" hangingPunct="1">
              <a:lnSpc>
                <a:spcPct val="110000"/>
              </a:lnSpc>
              <a:spcBef>
                <a:spcPct val="0"/>
              </a:spcBef>
              <a:buClr>
                <a:schemeClr val="tx2"/>
              </a:buClr>
              <a:defRPr/>
            </a:pPr>
            <a:r>
              <a:rPr lang="zh-TW" altLang="en-US" b="1" dirty="0">
                <a:latin typeface="微軟正黑體" panose="020B0604030504040204" pitchFamily="34" charset="-120"/>
                <a:ea typeface="微軟正黑體" panose="020B0604030504040204" pitchFamily="34" charset="-120"/>
              </a:rPr>
              <a:t>第一階段</a:t>
            </a:r>
            <a:endParaRPr lang="en-US" altLang="zh-TW" b="1" dirty="0">
              <a:latin typeface="微軟正黑體" panose="020B0604030504040204" pitchFamily="34" charset="-120"/>
              <a:ea typeface="微軟正黑體" panose="020B0604030504040204" pitchFamily="34" charset="-120"/>
            </a:endParaRPr>
          </a:p>
          <a:p>
            <a:pPr marL="0" indent="0" eaLnBrk="1" hangingPunct="1">
              <a:lnSpc>
                <a:spcPct val="110000"/>
              </a:lnSpc>
              <a:spcBef>
                <a:spcPct val="0"/>
              </a:spcBef>
              <a:buClr>
                <a:schemeClr val="tx2"/>
              </a:buClr>
              <a:buFont typeface="Wingdings" pitchFamily="2" charset="2"/>
              <a:buNone/>
              <a:defRPr/>
            </a:pPr>
            <a:r>
              <a:rPr lang="zh-TW" altLang="en-US" sz="1600" b="1" dirty="0">
                <a:latin typeface="華康中圓體" pitchFamily="49" charset="-120"/>
                <a:ea typeface="華康中圓體" pitchFamily="49" charset="-120"/>
              </a:rPr>
              <a:t>  </a:t>
            </a:r>
            <a:r>
              <a:rPr lang="zh-TW" altLang="en-US" sz="1600" b="1" dirty="0">
                <a:solidFill>
                  <a:srgbClr val="C00000"/>
                </a:solidFill>
                <a:latin typeface="華康中圓體" pitchFamily="49" charset="-120"/>
                <a:ea typeface="華康中圓體" pitchFamily="49" charset="-120"/>
              </a:rPr>
              <a:t>不同水深之單純水塘屋頂之熱效應比較</a:t>
            </a:r>
          </a:p>
        </p:txBody>
      </p:sp>
      <p:sp>
        <p:nvSpPr>
          <p:cNvPr id="20484" name="Rectangle 44">
            <a:extLst>
              <a:ext uri="{FF2B5EF4-FFF2-40B4-BE49-F238E27FC236}">
                <a16:creationId xmlns:a16="http://schemas.microsoft.com/office/drawing/2014/main" id="{EE632A0F-2DEF-413A-A881-1EA52256C0E0}"/>
              </a:ext>
            </a:extLst>
          </p:cNvPr>
          <p:cNvSpPr>
            <a:spLocks noChangeArrowheads="1"/>
          </p:cNvSpPr>
          <p:nvPr/>
        </p:nvSpPr>
        <p:spPr bwMode="auto">
          <a:xfrm>
            <a:off x="588963" y="1946275"/>
            <a:ext cx="3529012" cy="60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400">
                <a:latin typeface="微軟正黑體" panose="020B0604030504040204" pitchFamily="34" charset="-120"/>
                <a:ea typeface="微軟正黑體" panose="020B0604030504040204" pitchFamily="34" charset="-120"/>
              </a:rPr>
              <a:t>四個玻璃植栽槽分別設置水深</a:t>
            </a:r>
            <a:r>
              <a:rPr lang="en-US" altLang="zh-TW" sz="1400">
                <a:latin typeface="微軟正黑體" panose="020B0604030504040204" pitchFamily="34" charset="-120"/>
                <a:ea typeface="微軟正黑體" panose="020B0604030504040204" pitchFamily="34" charset="-120"/>
              </a:rPr>
              <a:t>10cm</a:t>
            </a:r>
            <a:r>
              <a:rPr lang="zh-TW" altLang="en-US" sz="1400">
                <a:latin typeface="微軟正黑體" panose="020B0604030504040204" pitchFamily="34" charset="-120"/>
                <a:ea typeface="微軟正黑體" panose="020B0604030504040204" pitchFamily="34" charset="-120"/>
              </a:rPr>
              <a:t>、</a:t>
            </a:r>
            <a:r>
              <a:rPr lang="en-US" altLang="zh-TW" sz="1400">
                <a:latin typeface="微軟正黑體" panose="020B0604030504040204" pitchFamily="34" charset="-120"/>
                <a:ea typeface="微軟正黑體" panose="020B0604030504040204" pitchFamily="34" charset="-120"/>
              </a:rPr>
              <a:t>15cm</a:t>
            </a:r>
            <a:r>
              <a:rPr lang="zh-TW" altLang="en-US" sz="1400">
                <a:latin typeface="微軟正黑體" panose="020B0604030504040204" pitchFamily="34" charset="-120"/>
                <a:ea typeface="微軟正黑體" panose="020B0604030504040204" pitchFamily="34" charset="-120"/>
              </a:rPr>
              <a:t>、</a:t>
            </a:r>
            <a:r>
              <a:rPr lang="en-US" altLang="zh-TW" sz="1400">
                <a:latin typeface="微軟正黑體" panose="020B0604030504040204" pitchFamily="34" charset="-120"/>
                <a:ea typeface="微軟正黑體" panose="020B0604030504040204" pitchFamily="34" charset="-120"/>
              </a:rPr>
              <a:t>20cm</a:t>
            </a:r>
            <a:r>
              <a:rPr lang="zh-TW" altLang="en-US" sz="1400">
                <a:latin typeface="微軟正黑體" panose="020B0604030504040204" pitchFamily="34" charset="-120"/>
                <a:ea typeface="微軟正黑體" panose="020B0604030504040204" pitchFamily="34" charset="-120"/>
              </a:rPr>
              <a:t>及</a:t>
            </a:r>
            <a:r>
              <a:rPr lang="en-US" altLang="zh-TW" sz="1400">
                <a:latin typeface="微軟正黑體" panose="020B0604030504040204" pitchFamily="34" charset="-120"/>
                <a:ea typeface="微軟正黑體" panose="020B0604030504040204" pitchFamily="34" charset="-120"/>
              </a:rPr>
              <a:t>30cm</a:t>
            </a:r>
            <a:r>
              <a:rPr lang="zh-TW" altLang="en-US" sz="1400">
                <a:latin typeface="微軟正黑體" panose="020B0604030504040204" pitchFamily="34" charset="-120"/>
                <a:ea typeface="微軟正黑體" panose="020B0604030504040204" pitchFamily="34" charset="-120"/>
              </a:rPr>
              <a:t>單純水塘。</a:t>
            </a:r>
          </a:p>
        </p:txBody>
      </p:sp>
      <p:grpSp>
        <p:nvGrpSpPr>
          <p:cNvPr id="20485" name="群組 18">
            <a:extLst>
              <a:ext uri="{FF2B5EF4-FFF2-40B4-BE49-F238E27FC236}">
                <a16:creationId xmlns:a16="http://schemas.microsoft.com/office/drawing/2014/main" id="{77CE05C7-BF35-4549-8463-619AC777F41F}"/>
              </a:ext>
            </a:extLst>
          </p:cNvPr>
          <p:cNvGrpSpPr>
            <a:grpSpLocks/>
          </p:cNvGrpSpPr>
          <p:nvPr/>
        </p:nvGrpSpPr>
        <p:grpSpPr bwMode="auto">
          <a:xfrm>
            <a:off x="4391025" y="1808163"/>
            <a:ext cx="4552950" cy="4603750"/>
            <a:chOff x="4391156" y="1886528"/>
            <a:chExt cx="4553571" cy="4602880"/>
          </a:xfrm>
        </p:grpSpPr>
        <p:pic>
          <p:nvPicPr>
            <p:cNvPr id="20501" name="Picture 17">
              <a:extLst>
                <a:ext uri="{FF2B5EF4-FFF2-40B4-BE49-F238E27FC236}">
                  <a16:creationId xmlns:a16="http://schemas.microsoft.com/office/drawing/2014/main" id="{20FCA98E-106F-4CCF-9BD2-24F022AAB3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4" t="24155" r="510" b="22359"/>
            <a:stretch>
              <a:fillRect/>
            </a:stretch>
          </p:blipFill>
          <p:spPr bwMode="auto">
            <a:xfrm>
              <a:off x="4391156" y="1886528"/>
              <a:ext cx="4553570" cy="1736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2" name="Picture 18">
              <a:extLst>
                <a:ext uri="{FF2B5EF4-FFF2-40B4-BE49-F238E27FC236}">
                  <a16:creationId xmlns:a16="http://schemas.microsoft.com/office/drawing/2014/main" id="{7EDC679D-85E7-475D-BC84-920B7702D7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163" t="24019" r="1373" b="20277"/>
            <a:stretch>
              <a:fillRect/>
            </a:stretch>
          </p:blipFill>
          <p:spPr bwMode="auto">
            <a:xfrm>
              <a:off x="4391156" y="3429000"/>
              <a:ext cx="4553571" cy="164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3" name="Picture 5" descr="green roof Model (4)">
              <a:extLst>
                <a:ext uri="{FF2B5EF4-FFF2-40B4-BE49-F238E27FC236}">
                  <a16:creationId xmlns:a16="http://schemas.microsoft.com/office/drawing/2014/main" id="{B8CBF6EE-5881-4BC5-B775-9D67A8CC30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8046" b="36720"/>
            <a:stretch>
              <a:fillRect/>
            </a:stretch>
          </p:blipFill>
          <p:spPr bwMode="auto">
            <a:xfrm>
              <a:off x="4391976" y="4863523"/>
              <a:ext cx="4552750" cy="1625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486" name="Group 12">
            <a:extLst>
              <a:ext uri="{FF2B5EF4-FFF2-40B4-BE49-F238E27FC236}">
                <a16:creationId xmlns:a16="http://schemas.microsoft.com/office/drawing/2014/main" id="{FFFEE57C-30E6-4EA5-BFD7-BA54D07EDEBD}"/>
              </a:ext>
            </a:extLst>
          </p:cNvPr>
          <p:cNvGrpSpPr>
            <a:grpSpLocks/>
          </p:cNvGrpSpPr>
          <p:nvPr/>
        </p:nvGrpSpPr>
        <p:grpSpPr bwMode="auto">
          <a:xfrm>
            <a:off x="5214938" y="728663"/>
            <a:ext cx="3678237" cy="831850"/>
            <a:chOff x="1535" y="3854"/>
            <a:chExt cx="8848" cy="2126"/>
          </a:xfrm>
        </p:grpSpPr>
        <p:pic>
          <p:nvPicPr>
            <p:cNvPr id="20498" name="Picture 13" descr="P7318399">
              <a:extLst>
                <a:ext uri="{FF2B5EF4-FFF2-40B4-BE49-F238E27FC236}">
                  <a16:creationId xmlns:a16="http://schemas.microsoft.com/office/drawing/2014/main" id="{FD587C29-C47B-4C98-A821-61D8E80D73DC}"/>
                </a:ext>
              </a:extLst>
            </p:cNvPr>
            <p:cNvPicPr preferRelativeResize="0">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5" y="3854"/>
              <a:ext cx="2835" cy="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9" name="Picture 14" descr="P8098917">
              <a:extLst>
                <a:ext uri="{FF2B5EF4-FFF2-40B4-BE49-F238E27FC236}">
                  <a16:creationId xmlns:a16="http://schemas.microsoft.com/office/drawing/2014/main" id="{B54A6DF7-EE2D-4D74-81E6-DA59DDEBFD88}"/>
                </a:ext>
              </a:extLst>
            </p:cNvPr>
            <p:cNvPicPr preferRelativeResize="0">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35" y="3854"/>
              <a:ext cx="2835" cy="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0" name="Picture 15" descr="P9291011">
              <a:extLst>
                <a:ext uri="{FF2B5EF4-FFF2-40B4-BE49-F238E27FC236}">
                  <a16:creationId xmlns:a16="http://schemas.microsoft.com/office/drawing/2014/main" id="{8D615002-E876-450B-AE44-286093302D2E}"/>
                </a:ext>
              </a:extLst>
            </p:cNvPr>
            <p:cNvPicPr preferRelativeResize="0">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48" y="3854"/>
              <a:ext cx="2835" cy="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487" name="文字方塊 37">
            <a:extLst>
              <a:ext uri="{FF2B5EF4-FFF2-40B4-BE49-F238E27FC236}">
                <a16:creationId xmlns:a16="http://schemas.microsoft.com/office/drawing/2014/main" id="{7D35906A-224C-4C22-93A9-ED0CDB6B0390}"/>
              </a:ext>
            </a:extLst>
          </p:cNvPr>
          <p:cNvSpPr txBox="1">
            <a:spLocks noChangeArrowheads="1"/>
          </p:cNvSpPr>
          <p:nvPr/>
        </p:nvSpPr>
        <p:spPr bwMode="auto">
          <a:xfrm>
            <a:off x="7964488" y="1892300"/>
            <a:ext cx="1017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spcBef>
                <a:spcPct val="0"/>
              </a:spcBef>
              <a:buClrTx/>
              <a:buFontTx/>
              <a:buNone/>
            </a:pPr>
            <a:r>
              <a:rPr lang="zh-TW" altLang="en-US" sz="1200">
                <a:solidFill>
                  <a:srgbClr val="C00000"/>
                </a:solidFill>
                <a:latin typeface="微軟正黑體" panose="020B0604030504040204" pitchFamily="34" charset="-120"/>
                <a:ea typeface="微軟正黑體" panose="020B0604030504040204" pitchFamily="34" charset="-120"/>
              </a:rPr>
              <a:t>第一階段</a:t>
            </a:r>
          </a:p>
        </p:txBody>
      </p:sp>
      <p:sp>
        <p:nvSpPr>
          <p:cNvPr id="20488" name="文字方塊 37">
            <a:extLst>
              <a:ext uri="{FF2B5EF4-FFF2-40B4-BE49-F238E27FC236}">
                <a16:creationId xmlns:a16="http://schemas.microsoft.com/office/drawing/2014/main" id="{83586870-1CBB-4D14-9D3B-1FF42E9F0D31}"/>
              </a:ext>
            </a:extLst>
          </p:cNvPr>
          <p:cNvSpPr txBox="1">
            <a:spLocks noChangeArrowheads="1"/>
          </p:cNvSpPr>
          <p:nvPr/>
        </p:nvSpPr>
        <p:spPr bwMode="auto">
          <a:xfrm>
            <a:off x="7964488" y="3429000"/>
            <a:ext cx="1017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spcBef>
                <a:spcPct val="0"/>
              </a:spcBef>
              <a:buClrTx/>
              <a:buFontTx/>
              <a:buNone/>
            </a:pPr>
            <a:r>
              <a:rPr lang="zh-TW" altLang="en-US" sz="1200">
                <a:solidFill>
                  <a:srgbClr val="C00000"/>
                </a:solidFill>
                <a:latin typeface="微軟正黑體" panose="020B0604030504040204" pitchFamily="34" charset="-120"/>
                <a:ea typeface="微軟正黑體" panose="020B0604030504040204" pitchFamily="34" charset="-120"/>
              </a:rPr>
              <a:t>第二階段</a:t>
            </a:r>
          </a:p>
        </p:txBody>
      </p:sp>
      <p:sp>
        <p:nvSpPr>
          <p:cNvPr id="20489" name="文字方塊 37">
            <a:extLst>
              <a:ext uri="{FF2B5EF4-FFF2-40B4-BE49-F238E27FC236}">
                <a16:creationId xmlns:a16="http://schemas.microsoft.com/office/drawing/2014/main" id="{AF115772-DCD6-4132-8A63-737AA2390EAA}"/>
              </a:ext>
            </a:extLst>
          </p:cNvPr>
          <p:cNvSpPr txBox="1">
            <a:spLocks noChangeArrowheads="1"/>
          </p:cNvSpPr>
          <p:nvPr/>
        </p:nvSpPr>
        <p:spPr bwMode="auto">
          <a:xfrm>
            <a:off x="7964488" y="4953000"/>
            <a:ext cx="1017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spcBef>
                <a:spcPct val="0"/>
              </a:spcBef>
              <a:buClrTx/>
              <a:buFontTx/>
              <a:buNone/>
            </a:pPr>
            <a:r>
              <a:rPr lang="zh-TW" altLang="en-US" sz="1200">
                <a:solidFill>
                  <a:srgbClr val="C00000"/>
                </a:solidFill>
                <a:latin typeface="微軟正黑體" panose="020B0604030504040204" pitchFamily="34" charset="-120"/>
                <a:ea typeface="微軟正黑體" panose="020B0604030504040204" pitchFamily="34" charset="-120"/>
              </a:rPr>
              <a:t>第三階段</a:t>
            </a:r>
          </a:p>
        </p:txBody>
      </p:sp>
      <p:sp>
        <p:nvSpPr>
          <p:cNvPr id="20490" name="文字方塊 37">
            <a:extLst>
              <a:ext uri="{FF2B5EF4-FFF2-40B4-BE49-F238E27FC236}">
                <a16:creationId xmlns:a16="http://schemas.microsoft.com/office/drawing/2014/main" id="{31EB5C2A-B871-4A45-8321-934A45D4AFA5}"/>
              </a:ext>
            </a:extLst>
          </p:cNvPr>
          <p:cNvSpPr txBox="1">
            <a:spLocks noChangeArrowheads="1"/>
          </p:cNvSpPr>
          <p:nvPr/>
        </p:nvSpPr>
        <p:spPr bwMode="auto">
          <a:xfrm>
            <a:off x="5367338" y="1538288"/>
            <a:ext cx="10175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spcBef>
                <a:spcPct val="0"/>
              </a:spcBef>
              <a:buClrTx/>
              <a:buFontTx/>
              <a:buNone/>
            </a:pP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一</a:t>
            </a:r>
            <a:r>
              <a:rPr lang="en-US" altLang="zh-TW" sz="1000">
                <a:solidFill>
                  <a:srgbClr val="C00000"/>
                </a:solidFill>
                <a:latin typeface="微軟正黑體" panose="020B0604030504040204" pitchFamily="34" charset="-120"/>
                <a:ea typeface="微軟正黑體" panose="020B0604030504040204" pitchFamily="34" charset="-120"/>
              </a:rPr>
              <a:t>)</a:t>
            </a:r>
            <a:endParaRPr lang="zh-TW" altLang="en-US" sz="1000">
              <a:solidFill>
                <a:srgbClr val="C00000"/>
              </a:solidFill>
              <a:latin typeface="微軟正黑體" panose="020B0604030504040204" pitchFamily="34" charset="-120"/>
              <a:ea typeface="微軟正黑體" panose="020B0604030504040204" pitchFamily="34" charset="-120"/>
            </a:endParaRPr>
          </a:p>
        </p:txBody>
      </p:sp>
      <p:sp>
        <p:nvSpPr>
          <p:cNvPr id="20491" name="文字方塊 37">
            <a:extLst>
              <a:ext uri="{FF2B5EF4-FFF2-40B4-BE49-F238E27FC236}">
                <a16:creationId xmlns:a16="http://schemas.microsoft.com/office/drawing/2014/main" id="{CA61D8A6-38DF-4E28-9CBE-1FB1D641831A}"/>
              </a:ext>
            </a:extLst>
          </p:cNvPr>
          <p:cNvSpPr txBox="1">
            <a:spLocks noChangeArrowheads="1"/>
          </p:cNvSpPr>
          <p:nvPr/>
        </p:nvSpPr>
        <p:spPr bwMode="auto">
          <a:xfrm>
            <a:off x="6615113" y="1538288"/>
            <a:ext cx="10175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spcBef>
                <a:spcPct val="0"/>
              </a:spcBef>
              <a:buClrTx/>
              <a:buFontTx/>
              <a:buNone/>
            </a:pP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二</a:t>
            </a:r>
            <a:r>
              <a:rPr lang="en-US" altLang="zh-TW" sz="1000">
                <a:solidFill>
                  <a:srgbClr val="C00000"/>
                </a:solidFill>
                <a:latin typeface="微軟正黑體" panose="020B0604030504040204" pitchFamily="34" charset="-120"/>
                <a:ea typeface="微軟正黑體" panose="020B0604030504040204" pitchFamily="34" charset="-120"/>
              </a:rPr>
              <a:t>)</a:t>
            </a:r>
            <a:endParaRPr lang="zh-TW" altLang="en-US" sz="1000">
              <a:solidFill>
                <a:srgbClr val="C00000"/>
              </a:solidFill>
              <a:latin typeface="微軟正黑體" panose="020B0604030504040204" pitchFamily="34" charset="-120"/>
              <a:ea typeface="微軟正黑體" panose="020B0604030504040204" pitchFamily="34" charset="-120"/>
            </a:endParaRPr>
          </a:p>
        </p:txBody>
      </p:sp>
      <p:sp>
        <p:nvSpPr>
          <p:cNvPr id="20492" name="文字方塊 37">
            <a:extLst>
              <a:ext uri="{FF2B5EF4-FFF2-40B4-BE49-F238E27FC236}">
                <a16:creationId xmlns:a16="http://schemas.microsoft.com/office/drawing/2014/main" id="{5D7E8B9A-0769-48C8-B0AA-648B3CEB256B}"/>
              </a:ext>
            </a:extLst>
          </p:cNvPr>
          <p:cNvSpPr txBox="1">
            <a:spLocks noChangeArrowheads="1"/>
          </p:cNvSpPr>
          <p:nvPr/>
        </p:nvSpPr>
        <p:spPr bwMode="auto">
          <a:xfrm>
            <a:off x="7875588" y="1538288"/>
            <a:ext cx="10175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spcBef>
                <a:spcPct val="0"/>
              </a:spcBef>
              <a:buClrTx/>
              <a:buFontTx/>
              <a:buNone/>
            </a:pP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三</a:t>
            </a:r>
            <a:r>
              <a:rPr lang="en-US" altLang="zh-TW" sz="1000">
                <a:solidFill>
                  <a:srgbClr val="C00000"/>
                </a:solidFill>
                <a:latin typeface="微軟正黑體" panose="020B0604030504040204" pitchFamily="34" charset="-120"/>
                <a:ea typeface="微軟正黑體" panose="020B0604030504040204" pitchFamily="34" charset="-120"/>
              </a:rPr>
              <a:t>)</a:t>
            </a:r>
            <a:endParaRPr lang="zh-TW" altLang="en-US" sz="1000">
              <a:solidFill>
                <a:srgbClr val="C00000"/>
              </a:solidFill>
              <a:latin typeface="微軟正黑體" panose="020B0604030504040204" pitchFamily="34" charset="-120"/>
              <a:ea typeface="微軟正黑體" panose="020B0604030504040204" pitchFamily="34" charset="-120"/>
            </a:endParaRPr>
          </a:p>
        </p:txBody>
      </p:sp>
      <p:sp>
        <p:nvSpPr>
          <p:cNvPr id="53" name="Rectangle 5">
            <a:extLst>
              <a:ext uri="{FF2B5EF4-FFF2-40B4-BE49-F238E27FC236}">
                <a16:creationId xmlns:a16="http://schemas.microsoft.com/office/drawing/2014/main" id="{FC9E9176-1725-42A3-BD88-7946E8799CE5}"/>
              </a:ext>
            </a:extLst>
          </p:cNvPr>
          <p:cNvSpPr>
            <a:spLocks noChangeArrowheads="1"/>
          </p:cNvSpPr>
          <p:nvPr/>
        </p:nvSpPr>
        <p:spPr bwMode="auto">
          <a:xfrm>
            <a:off x="365125" y="2651125"/>
            <a:ext cx="3846513" cy="97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itchFamily="2" charset="2"/>
              <a:buChar char="n"/>
              <a:defRPr kumimoji="1" sz="2000">
                <a:solidFill>
                  <a:schemeClr val="tx1"/>
                </a:solidFill>
                <a:latin typeface="Arial" charset="0"/>
                <a:ea typeface="華康細圓體" pitchFamily="49" charset="-120"/>
              </a:defRPr>
            </a:lvl1pPr>
            <a:lvl2pPr marL="742950" indent="-285750" algn="l" eaLnBrk="0" hangingPunct="0">
              <a:spcBef>
                <a:spcPct val="20000"/>
              </a:spcBef>
              <a:buClr>
                <a:schemeClr val="accent1"/>
              </a:buClr>
              <a:buSzPct val="75000"/>
              <a:buFont typeface="Wingdings" pitchFamily="2" charset="2"/>
              <a:buChar char="l"/>
              <a:defRPr kumimoji="1" sz="2800">
                <a:solidFill>
                  <a:srgbClr val="016483"/>
                </a:solidFill>
                <a:latin typeface="Arial" charset="0"/>
                <a:ea typeface="華康細圓體" pitchFamily="49" charset="-120"/>
              </a:defRPr>
            </a:lvl2pPr>
            <a:lvl3pPr marL="1143000" indent="-228600" algn="l" eaLnBrk="0" hangingPunct="0">
              <a:spcBef>
                <a:spcPct val="20000"/>
              </a:spcBef>
              <a:buClr>
                <a:schemeClr val="bg2"/>
              </a:buClr>
              <a:buSzPct val="60000"/>
              <a:buFont typeface="Wingdings" pitchFamily="2" charset="2"/>
              <a:buChar char="u"/>
              <a:defRPr kumimoji="1" sz="1600">
                <a:solidFill>
                  <a:schemeClr val="tx1"/>
                </a:solidFill>
                <a:latin typeface="Arial" charset="0"/>
                <a:ea typeface="華康細圓體" pitchFamily="49" charset="-120"/>
              </a:defRPr>
            </a:lvl3pPr>
            <a:lvl4pPr marL="1600200" indent="-228600" algn="l" eaLnBrk="0" hangingPunct="0">
              <a:spcBef>
                <a:spcPct val="20000"/>
              </a:spcBef>
              <a:buClr>
                <a:schemeClr val="folHlink"/>
              </a:buClr>
              <a:buFont typeface="Arial" charset="0"/>
              <a:buChar char="–"/>
              <a:defRPr kumimoji="1" sz="1600">
                <a:solidFill>
                  <a:schemeClr val="tx1"/>
                </a:solidFill>
                <a:latin typeface="Arial" charset="0"/>
                <a:ea typeface="華康細圓體" pitchFamily="49" charset="-120"/>
              </a:defRPr>
            </a:lvl4pPr>
            <a:lvl5pPr marL="2057400" indent="-228600" algn="l" eaLnBrk="0" hangingPunct="0">
              <a:spcBef>
                <a:spcPct val="20000"/>
              </a:spcBef>
              <a:buChar char="»"/>
              <a:defRPr kumimoji="1" sz="1600">
                <a:solidFill>
                  <a:schemeClr val="tx1"/>
                </a:solidFill>
                <a:latin typeface="Arial" charset="0"/>
                <a:ea typeface="華康細圓體" pitchFamily="49" charset="-120"/>
              </a:defRPr>
            </a:lvl5pPr>
            <a:lvl6pPr marL="25146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6pPr>
            <a:lvl7pPr marL="29718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7pPr>
            <a:lvl8pPr marL="34290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8pPr>
            <a:lvl9pPr marL="38862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9pPr>
          </a:lstStyle>
          <a:p>
            <a:pPr eaLnBrk="1" hangingPunct="1">
              <a:lnSpc>
                <a:spcPct val="110000"/>
              </a:lnSpc>
              <a:spcBef>
                <a:spcPct val="0"/>
              </a:spcBef>
              <a:buClr>
                <a:schemeClr val="tx2"/>
              </a:buClr>
              <a:defRPr/>
            </a:pPr>
            <a:r>
              <a:rPr lang="zh-TW" altLang="en-US" b="1" dirty="0">
                <a:latin typeface="微軟正黑體" panose="020B0604030504040204" pitchFamily="34" charset="-120"/>
                <a:ea typeface="微軟正黑體" panose="020B0604030504040204" pitchFamily="34" charset="-120"/>
              </a:rPr>
              <a:t>第二階段</a:t>
            </a:r>
            <a:endParaRPr lang="en-US" altLang="zh-TW" b="1" dirty="0">
              <a:latin typeface="微軟正黑體" panose="020B0604030504040204" pitchFamily="34" charset="-120"/>
              <a:ea typeface="微軟正黑體" panose="020B0604030504040204" pitchFamily="34" charset="-120"/>
            </a:endParaRPr>
          </a:p>
          <a:p>
            <a:pPr marL="177800" indent="0" eaLnBrk="1" hangingPunct="1">
              <a:lnSpc>
                <a:spcPct val="110000"/>
              </a:lnSpc>
              <a:spcBef>
                <a:spcPct val="0"/>
              </a:spcBef>
              <a:buClr>
                <a:schemeClr val="tx2"/>
              </a:buClr>
              <a:buFont typeface="Wingdings" pitchFamily="2" charset="2"/>
              <a:buNone/>
              <a:defRPr/>
            </a:pPr>
            <a:r>
              <a:rPr lang="zh-TW" altLang="en-US" sz="1600" b="1" dirty="0">
                <a:solidFill>
                  <a:srgbClr val="C00000"/>
                </a:solidFill>
                <a:latin typeface="華康中圓體" pitchFamily="49" charset="-120"/>
                <a:ea typeface="華康中圓體" pitchFamily="49" charset="-120"/>
              </a:rPr>
              <a:t>單純水塘屋頂與水培薄層綠屋頂之熱效應比較</a:t>
            </a:r>
          </a:p>
        </p:txBody>
      </p:sp>
      <p:sp>
        <p:nvSpPr>
          <p:cNvPr id="20494" name="Rectangle 44">
            <a:extLst>
              <a:ext uri="{FF2B5EF4-FFF2-40B4-BE49-F238E27FC236}">
                <a16:creationId xmlns:a16="http://schemas.microsoft.com/office/drawing/2014/main" id="{15B01A3A-3A41-473D-9C92-E78EF6345F43}"/>
              </a:ext>
            </a:extLst>
          </p:cNvPr>
          <p:cNvSpPr>
            <a:spLocks noChangeArrowheads="1"/>
          </p:cNvSpPr>
          <p:nvPr/>
        </p:nvSpPr>
        <p:spPr bwMode="auto">
          <a:xfrm>
            <a:off x="588963" y="3565525"/>
            <a:ext cx="3529012" cy="86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400">
                <a:latin typeface="微軟正黑體" panose="020B0604030504040204" pitchFamily="34" charset="-120"/>
                <a:ea typeface="微軟正黑體" panose="020B0604030504040204" pitchFamily="34" charset="-120"/>
              </a:rPr>
              <a:t>使用三個玻璃植栽槽，其中兩個設置水深</a:t>
            </a:r>
            <a:r>
              <a:rPr lang="en-US" altLang="zh-TW" sz="1400">
                <a:latin typeface="微軟正黑體" panose="020B0604030504040204" pitchFamily="34" charset="-120"/>
                <a:ea typeface="微軟正黑體" panose="020B0604030504040204" pitchFamily="34" charset="-120"/>
              </a:rPr>
              <a:t>10cm</a:t>
            </a:r>
            <a:r>
              <a:rPr lang="zh-TW" altLang="en-US" sz="1400">
                <a:latin typeface="微軟正黑體" panose="020B0604030504040204" pitchFamily="34" charset="-120"/>
                <a:ea typeface="微軟正黑體" panose="020B0604030504040204" pitchFamily="34" charset="-120"/>
              </a:rPr>
              <a:t>水培植栽區</a:t>
            </a:r>
            <a:r>
              <a:rPr lang="en-US" altLang="zh-TW" sz="1000">
                <a:latin typeface="微軟正黑體" panose="020B0604030504040204" pitchFamily="34" charset="-120"/>
                <a:ea typeface="微軟正黑體" panose="020B0604030504040204" pitchFamily="34" charset="-120"/>
              </a:rPr>
              <a:t>(</a:t>
            </a:r>
            <a:r>
              <a:rPr lang="zh-TW" altLang="en-US" sz="1000">
                <a:latin typeface="微軟正黑體" panose="020B0604030504040204" pitchFamily="34" charset="-120"/>
                <a:ea typeface="微軟正黑體" panose="020B0604030504040204" pitchFamily="34" charset="-120"/>
              </a:rPr>
              <a:t>波士頓腎蕨、茴香菖蒲</a:t>
            </a:r>
            <a:r>
              <a:rPr lang="en-US" altLang="zh-TW" sz="1000">
                <a:latin typeface="微軟正黑體" panose="020B0604030504040204" pitchFamily="34" charset="-120"/>
                <a:ea typeface="微軟正黑體" panose="020B0604030504040204" pitchFamily="34" charset="-120"/>
              </a:rPr>
              <a:t>)</a:t>
            </a:r>
            <a:r>
              <a:rPr lang="zh-TW" altLang="en-US" sz="1400">
                <a:latin typeface="微軟正黑體" panose="020B0604030504040204" pitchFamily="34" charset="-120"/>
                <a:ea typeface="微軟正黑體" panose="020B0604030504040204" pitchFamily="34" charset="-120"/>
              </a:rPr>
              <a:t>，另一個設置為水深</a:t>
            </a:r>
            <a:r>
              <a:rPr lang="en-US" altLang="zh-TW" sz="1400">
                <a:latin typeface="微軟正黑體" panose="020B0604030504040204" pitchFamily="34" charset="-120"/>
                <a:ea typeface="微軟正黑體" panose="020B0604030504040204" pitchFamily="34" charset="-120"/>
              </a:rPr>
              <a:t>10cm</a:t>
            </a:r>
            <a:r>
              <a:rPr lang="zh-TW" altLang="en-US" sz="1400">
                <a:latin typeface="微軟正黑體" panose="020B0604030504040204" pitchFamily="34" charset="-120"/>
                <a:ea typeface="微軟正黑體" panose="020B0604030504040204" pitchFamily="34" charset="-120"/>
              </a:rPr>
              <a:t>單純水塘槽。</a:t>
            </a:r>
          </a:p>
        </p:txBody>
      </p:sp>
      <p:sp>
        <p:nvSpPr>
          <p:cNvPr id="56" name="Rectangle 5">
            <a:extLst>
              <a:ext uri="{FF2B5EF4-FFF2-40B4-BE49-F238E27FC236}">
                <a16:creationId xmlns:a16="http://schemas.microsoft.com/office/drawing/2014/main" id="{2C18F910-0BF8-4640-973D-4098BCD4C8C5}"/>
              </a:ext>
            </a:extLst>
          </p:cNvPr>
          <p:cNvSpPr>
            <a:spLocks noChangeArrowheads="1"/>
          </p:cNvSpPr>
          <p:nvPr/>
        </p:nvSpPr>
        <p:spPr bwMode="auto">
          <a:xfrm>
            <a:off x="365125" y="4541838"/>
            <a:ext cx="3846513" cy="973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itchFamily="2" charset="2"/>
              <a:buChar char="n"/>
              <a:defRPr kumimoji="1" sz="2000">
                <a:solidFill>
                  <a:schemeClr val="tx1"/>
                </a:solidFill>
                <a:latin typeface="Arial" charset="0"/>
                <a:ea typeface="華康細圓體" pitchFamily="49" charset="-120"/>
              </a:defRPr>
            </a:lvl1pPr>
            <a:lvl2pPr marL="742950" indent="-285750" algn="l" eaLnBrk="0" hangingPunct="0">
              <a:spcBef>
                <a:spcPct val="20000"/>
              </a:spcBef>
              <a:buClr>
                <a:schemeClr val="accent1"/>
              </a:buClr>
              <a:buSzPct val="75000"/>
              <a:buFont typeface="Wingdings" pitchFamily="2" charset="2"/>
              <a:buChar char="l"/>
              <a:defRPr kumimoji="1" sz="2800">
                <a:solidFill>
                  <a:srgbClr val="016483"/>
                </a:solidFill>
                <a:latin typeface="Arial" charset="0"/>
                <a:ea typeface="華康細圓體" pitchFamily="49" charset="-120"/>
              </a:defRPr>
            </a:lvl2pPr>
            <a:lvl3pPr marL="1143000" indent="-228600" algn="l" eaLnBrk="0" hangingPunct="0">
              <a:spcBef>
                <a:spcPct val="20000"/>
              </a:spcBef>
              <a:buClr>
                <a:schemeClr val="bg2"/>
              </a:buClr>
              <a:buSzPct val="60000"/>
              <a:buFont typeface="Wingdings" pitchFamily="2" charset="2"/>
              <a:buChar char="u"/>
              <a:defRPr kumimoji="1" sz="1600">
                <a:solidFill>
                  <a:schemeClr val="tx1"/>
                </a:solidFill>
                <a:latin typeface="Arial" charset="0"/>
                <a:ea typeface="華康細圓體" pitchFamily="49" charset="-120"/>
              </a:defRPr>
            </a:lvl3pPr>
            <a:lvl4pPr marL="1600200" indent="-228600" algn="l" eaLnBrk="0" hangingPunct="0">
              <a:spcBef>
                <a:spcPct val="20000"/>
              </a:spcBef>
              <a:buClr>
                <a:schemeClr val="folHlink"/>
              </a:buClr>
              <a:buFont typeface="Arial" charset="0"/>
              <a:buChar char="–"/>
              <a:defRPr kumimoji="1" sz="1600">
                <a:solidFill>
                  <a:schemeClr val="tx1"/>
                </a:solidFill>
                <a:latin typeface="Arial" charset="0"/>
                <a:ea typeface="華康細圓體" pitchFamily="49" charset="-120"/>
              </a:defRPr>
            </a:lvl4pPr>
            <a:lvl5pPr marL="2057400" indent="-228600" algn="l" eaLnBrk="0" hangingPunct="0">
              <a:spcBef>
                <a:spcPct val="20000"/>
              </a:spcBef>
              <a:buChar char="»"/>
              <a:defRPr kumimoji="1" sz="1600">
                <a:solidFill>
                  <a:schemeClr val="tx1"/>
                </a:solidFill>
                <a:latin typeface="Arial" charset="0"/>
                <a:ea typeface="華康細圓體" pitchFamily="49" charset="-120"/>
              </a:defRPr>
            </a:lvl5pPr>
            <a:lvl6pPr marL="25146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6pPr>
            <a:lvl7pPr marL="29718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7pPr>
            <a:lvl8pPr marL="34290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8pPr>
            <a:lvl9pPr marL="38862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9pPr>
          </a:lstStyle>
          <a:p>
            <a:pPr eaLnBrk="1" hangingPunct="1">
              <a:lnSpc>
                <a:spcPct val="110000"/>
              </a:lnSpc>
              <a:spcBef>
                <a:spcPct val="0"/>
              </a:spcBef>
              <a:buClr>
                <a:schemeClr val="tx2"/>
              </a:buClr>
              <a:defRPr/>
            </a:pPr>
            <a:r>
              <a:rPr lang="zh-TW" altLang="en-US" b="1" dirty="0">
                <a:latin typeface="微軟正黑體" panose="020B0604030504040204" pitchFamily="34" charset="-120"/>
                <a:ea typeface="微軟正黑體" panose="020B0604030504040204" pitchFamily="34" charset="-120"/>
              </a:rPr>
              <a:t>第三階段</a:t>
            </a:r>
            <a:endParaRPr lang="en-US" altLang="zh-TW" b="1" dirty="0">
              <a:latin typeface="微軟正黑體" panose="020B0604030504040204" pitchFamily="34" charset="-120"/>
              <a:ea typeface="微軟正黑體" panose="020B0604030504040204" pitchFamily="34" charset="-120"/>
            </a:endParaRPr>
          </a:p>
          <a:p>
            <a:pPr marL="177800" indent="0" eaLnBrk="1" hangingPunct="1">
              <a:lnSpc>
                <a:spcPct val="110000"/>
              </a:lnSpc>
              <a:spcBef>
                <a:spcPct val="0"/>
              </a:spcBef>
              <a:buClr>
                <a:schemeClr val="tx2"/>
              </a:buClr>
              <a:buFont typeface="Wingdings" pitchFamily="2" charset="2"/>
              <a:buNone/>
              <a:defRPr/>
            </a:pPr>
            <a:r>
              <a:rPr lang="zh-TW" altLang="en-US" sz="1600" b="1" dirty="0">
                <a:solidFill>
                  <a:srgbClr val="C00000"/>
                </a:solidFill>
                <a:latin typeface="華康中圓體" pitchFamily="49" charset="-120"/>
                <a:ea typeface="華康中圓體" pitchFamily="49" charset="-120"/>
              </a:rPr>
              <a:t>水培薄層綠屋頂與土培薄層綠屋頂之熱效應比較</a:t>
            </a:r>
          </a:p>
        </p:txBody>
      </p:sp>
      <p:sp>
        <p:nvSpPr>
          <p:cNvPr id="20496" name="Rectangle 44">
            <a:extLst>
              <a:ext uri="{FF2B5EF4-FFF2-40B4-BE49-F238E27FC236}">
                <a16:creationId xmlns:a16="http://schemas.microsoft.com/office/drawing/2014/main" id="{6008C975-DFDC-41F0-B210-A3FC6A89FE41}"/>
              </a:ext>
            </a:extLst>
          </p:cNvPr>
          <p:cNvSpPr>
            <a:spLocks noChangeArrowheads="1"/>
          </p:cNvSpPr>
          <p:nvPr/>
        </p:nvSpPr>
        <p:spPr bwMode="auto">
          <a:xfrm>
            <a:off x="588963" y="5519738"/>
            <a:ext cx="3529012"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400">
                <a:latin typeface="微軟正黑體" panose="020B0604030504040204" pitchFamily="34" charset="-120"/>
                <a:ea typeface="微軟正黑體" panose="020B0604030504040204" pitchFamily="34" charset="-120"/>
              </a:rPr>
              <a:t>兩個玻璃植栽槽設置水深</a:t>
            </a:r>
            <a:r>
              <a:rPr lang="en-US" altLang="zh-TW" sz="1400">
                <a:latin typeface="微軟正黑體" panose="020B0604030504040204" pitchFamily="34" charset="-120"/>
                <a:ea typeface="微軟正黑體" panose="020B0604030504040204" pitchFamily="34" charset="-120"/>
              </a:rPr>
              <a:t>10cm</a:t>
            </a:r>
            <a:r>
              <a:rPr lang="zh-TW" altLang="en-US" sz="1400">
                <a:latin typeface="微軟正黑體" panose="020B0604030504040204" pitchFamily="34" charset="-120"/>
                <a:ea typeface="微軟正黑體" panose="020B0604030504040204" pitchFamily="34" charset="-120"/>
              </a:rPr>
              <a:t>水培植栽區，另兩個設置為</a:t>
            </a:r>
            <a:r>
              <a:rPr lang="en-US" altLang="zh-TW" sz="1400">
                <a:latin typeface="微軟正黑體" panose="020B0604030504040204" pitchFamily="34" charset="-120"/>
                <a:ea typeface="微軟正黑體" panose="020B0604030504040204" pitchFamily="34" charset="-120"/>
              </a:rPr>
              <a:t>10cm</a:t>
            </a:r>
            <a:r>
              <a:rPr lang="zh-TW" altLang="en-US" sz="1400">
                <a:latin typeface="微軟正黑體" panose="020B0604030504040204" pitchFamily="34" charset="-120"/>
                <a:ea typeface="微軟正黑體" panose="020B0604030504040204" pitchFamily="34" charset="-120"/>
              </a:rPr>
              <a:t>土壤介質植栽區。</a:t>
            </a:r>
          </a:p>
        </p:txBody>
      </p:sp>
      <p:sp>
        <p:nvSpPr>
          <p:cNvPr id="20497" name="Rectangle 44">
            <a:extLst>
              <a:ext uri="{FF2B5EF4-FFF2-40B4-BE49-F238E27FC236}">
                <a16:creationId xmlns:a16="http://schemas.microsoft.com/office/drawing/2014/main" id="{5BF63112-BEFE-43F9-A0C3-8E5136083B06}"/>
              </a:ext>
            </a:extLst>
          </p:cNvPr>
          <p:cNvSpPr>
            <a:spLocks noChangeArrowheads="1"/>
          </p:cNvSpPr>
          <p:nvPr/>
        </p:nvSpPr>
        <p:spPr bwMode="auto">
          <a:xfrm>
            <a:off x="881063" y="6032500"/>
            <a:ext cx="20701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本階段使用植栽皆為茴香蒼蒲</a:t>
            </a:r>
            <a:r>
              <a:rPr lang="en-US" altLang="zh-TW" sz="1000">
                <a:solidFill>
                  <a:srgbClr val="C00000"/>
                </a:solidFill>
                <a:latin typeface="微軟正黑體" panose="020B0604030504040204" pitchFamily="34" charset="-120"/>
                <a:ea typeface="微軟正黑體" panose="020B0604030504040204" pitchFamily="34" charset="-120"/>
              </a:rPr>
              <a:t>)</a:t>
            </a:r>
            <a:endParaRPr lang="zh-TW" altLang="en-US" sz="1000">
              <a:solidFill>
                <a:srgbClr val="C00000"/>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1506" name="Group 6">
            <a:extLst>
              <a:ext uri="{FF2B5EF4-FFF2-40B4-BE49-F238E27FC236}">
                <a16:creationId xmlns:a16="http://schemas.microsoft.com/office/drawing/2014/main" id="{22CA3902-45AA-4454-A1BC-436F6BA21908}"/>
              </a:ext>
            </a:extLst>
          </p:cNvPr>
          <p:cNvGrpSpPr>
            <a:grpSpLocks/>
          </p:cNvGrpSpPr>
          <p:nvPr/>
        </p:nvGrpSpPr>
        <p:grpSpPr bwMode="auto">
          <a:xfrm>
            <a:off x="341313" y="549275"/>
            <a:ext cx="4770437" cy="450850"/>
            <a:chOff x="215" y="742"/>
            <a:chExt cx="1905" cy="284"/>
          </a:xfrm>
        </p:grpSpPr>
        <p:sp>
          <p:nvSpPr>
            <p:cNvPr id="21514" name="Rectangle 7">
              <a:extLst>
                <a:ext uri="{FF2B5EF4-FFF2-40B4-BE49-F238E27FC236}">
                  <a16:creationId xmlns:a16="http://schemas.microsoft.com/office/drawing/2014/main" id="{976D8800-2B77-45DC-8FF1-B280D6BD7F66}"/>
                </a:ext>
              </a:extLst>
            </p:cNvPr>
            <p:cNvSpPr>
              <a:spLocks noChangeArrowheads="1"/>
            </p:cNvSpPr>
            <p:nvPr/>
          </p:nvSpPr>
          <p:spPr bwMode="gray">
            <a:xfrm>
              <a:off x="215" y="742"/>
              <a:ext cx="1292" cy="284"/>
            </a:xfrm>
            <a:prstGeom prst="rect">
              <a:avLst/>
            </a:prstGeom>
            <a:solidFill>
              <a:srgbClr val="808080"/>
            </a:solidFill>
            <a:ln w="25400" algn="ctr">
              <a:solidFill>
                <a:srgbClr val="FFFFFF"/>
              </a:solidFill>
              <a:miter lim="800000"/>
              <a:headEnd/>
              <a:tailEnd/>
            </a:ln>
            <a:effectLst>
              <a:outerShdw dist="107763" dir="2700000" algn="ctr" rotWithShape="0">
                <a:schemeClr val="bg2">
                  <a:alpha val="50000"/>
                </a:schemeClr>
              </a:outerShdw>
            </a:effec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a:lnSpc>
                  <a:spcPct val="85000"/>
                </a:lnSpc>
                <a:spcBef>
                  <a:spcPct val="30000"/>
                </a:spcBef>
                <a:buClrTx/>
                <a:buFontTx/>
                <a:buNone/>
              </a:pPr>
              <a:r>
                <a:rPr kumimoji="0" lang="zh-TW" altLang="en-US">
                  <a:solidFill>
                    <a:srgbClr val="FFFFFF"/>
                  </a:solidFill>
                  <a:ea typeface="典匠中特圓" pitchFamily="49" charset="-120"/>
                  <a:cs typeface="Times New Roman" panose="02020603050405020304" pitchFamily="18" charset="0"/>
                </a:rPr>
                <a:t>  </a:t>
              </a:r>
            </a:p>
          </p:txBody>
        </p:sp>
        <p:sp>
          <p:nvSpPr>
            <p:cNvPr id="21515" name="Rectangle 8">
              <a:extLst>
                <a:ext uri="{FF2B5EF4-FFF2-40B4-BE49-F238E27FC236}">
                  <a16:creationId xmlns:a16="http://schemas.microsoft.com/office/drawing/2014/main" id="{107DC65F-9608-4D49-BB4A-DAA15D0A249C}"/>
                </a:ext>
              </a:extLst>
            </p:cNvPr>
            <p:cNvSpPr>
              <a:spLocks noChangeArrowheads="1"/>
            </p:cNvSpPr>
            <p:nvPr/>
          </p:nvSpPr>
          <p:spPr bwMode="auto">
            <a:xfrm>
              <a:off x="215" y="753"/>
              <a:ext cx="1270" cy="252"/>
            </a:xfrm>
            <a:prstGeom prst="rect">
              <a:avLst/>
            </a:prstGeom>
            <a:noFill/>
            <a:ln>
              <a:noFill/>
            </a:ln>
            <a:effectLst/>
            <a:extLst>
              <a:ext uri="{909E8E84-426E-40DD-AFC4-6F175D3DCCD1}">
                <a14:hiddenFill xmlns:a14="http://schemas.microsoft.com/office/drawing/2010/main">
                  <a:solidFill>
                    <a:srgbClr val="00FF00">
                      <a:alpha val="50195"/>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buClr>
                  <a:srgbClr val="663300"/>
                </a:buClr>
                <a:buFont typeface="Wingdings" panose="05000000000000000000" pitchFamily="2" charset="2"/>
                <a:buNone/>
              </a:pPr>
              <a:r>
                <a:rPr lang="zh-TW" altLang="en-US" b="1">
                  <a:solidFill>
                    <a:schemeClr val="bg1"/>
                  </a:solidFill>
                  <a:latin typeface="微軟正黑體" panose="020B0604030504040204" pitchFamily="34" charset="-120"/>
                  <a:ea typeface="微軟正黑體" panose="020B0604030504040204" pitchFamily="34" charset="-120"/>
                </a:rPr>
                <a:t>監測期間氣候狀況</a:t>
              </a:r>
            </a:p>
          </p:txBody>
        </p:sp>
        <p:grpSp>
          <p:nvGrpSpPr>
            <p:cNvPr id="21516" name="Group 9">
              <a:extLst>
                <a:ext uri="{FF2B5EF4-FFF2-40B4-BE49-F238E27FC236}">
                  <a16:creationId xmlns:a16="http://schemas.microsoft.com/office/drawing/2014/main" id="{37517A29-9AE6-462C-92AD-6334237F7606}"/>
                </a:ext>
              </a:extLst>
            </p:cNvPr>
            <p:cNvGrpSpPr>
              <a:grpSpLocks/>
            </p:cNvGrpSpPr>
            <p:nvPr/>
          </p:nvGrpSpPr>
          <p:grpSpPr bwMode="auto">
            <a:xfrm>
              <a:off x="1605" y="833"/>
              <a:ext cx="515" cy="134"/>
              <a:chOff x="2310" y="1615"/>
              <a:chExt cx="880" cy="364"/>
            </a:xfrm>
          </p:grpSpPr>
          <p:sp>
            <p:nvSpPr>
              <p:cNvPr id="21517" name="AutoShape 10">
                <a:extLst>
                  <a:ext uri="{FF2B5EF4-FFF2-40B4-BE49-F238E27FC236}">
                    <a16:creationId xmlns:a16="http://schemas.microsoft.com/office/drawing/2014/main" id="{59E6EC41-A3D0-47FC-B712-CE07B70E4D78}"/>
                  </a:ext>
                </a:extLst>
              </p:cNvPr>
              <p:cNvSpPr>
                <a:spLocks noChangeArrowheads="1"/>
              </p:cNvSpPr>
              <p:nvPr/>
            </p:nvSpPr>
            <p:spPr bwMode="gray">
              <a:xfrm rot="5400000">
                <a:off x="2229"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1518" name="AutoShape 11">
                <a:extLst>
                  <a:ext uri="{FF2B5EF4-FFF2-40B4-BE49-F238E27FC236}">
                    <a16:creationId xmlns:a16="http://schemas.microsoft.com/office/drawing/2014/main" id="{7A7526DF-B6F1-4E91-855B-BD7F4574C62E}"/>
                  </a:ext>
                </a:extLst>
              </p:cNvPr>
              <p:cNvSpPr>
                <a:spLocks noChangeArrowheads="1"/>
              </p:cNvSpPr>
              <p:nvPr/>
            </p:nvSpPr>
            <p:spPr bwMode="gray">
              <a:xfrm rot="5400000">
                <a:off x="2572"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1519" name="AutoShape 12">
                <a:extLst>
                  <a:ext uri="{FF2B5EF4-FFF2-40B4-BE49-F238E27FC236}">
                    <a16:creationId xmlns:a16="http://schemas.microsoft.com/office/drawing/2014/main" id="{BD06C86E-A0BF-4EF4-8318-1A7F8B3EF320}"/>
                  </a:ext>
                </a:extLst>
              </p:cNvPr>
              <p:cNvSpPr>
                <a:spLocks noChangeArrowheads="1"/>
              </p:cNvSpPr>
              <p:nvPr/>
            </p:nvSpPr>
            <p:spPr bwMode="gray">
              <a:xfrm rot="5400000">
                <a:off x="2907"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grpSp>
      </p:grpSp>
      <p:sp>
        <p:nvSpPr>
          <p:cNvPr id="21507" name="Rectangle 5">
            <a:extLst>
              <a:ext uri="{FF2B5EF4-FFF2-40B4-BE49-F238E27FC236}">
                <a16:creationId xmlns:a16="http://schemas.microsoft.com/office/drawing/2014/main" id="{A355FE28-CC5C-4B59-B7B8-D1ECE69189A1}"/>
              </a:ext>
            </a:extLst>
          </p:cNvPr>
          <p:cNvSpPr>
            <a:spLocks noChangeArrowheads="1"/>
          </p:cNvSpPr>
          <p:nvPr/>
        </p:nvSpPr>
        <p:spPr bwMode="auto">
          <a:xfrm>
            <a:off x="365125" y="1177925"/>
            <a:ext cx="3846513"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實驗日期</a:t>
            </a:r>
            <a:endParaRPr lang="en-US" altLang="zh-TW" b="1">
              <a:latin typeface="微軟正黑體" panose="020B0604030504040204" pitchFamily="34" charset="-120"/>
              <a:ea typeface="微軟正黑體" panose="020B0604030504040204" pitchFamily="34" charset="-120"/>
            </a:endParaRPr>
          </a:p>
        </p:txBody>
      </p:sp>
      <p:sp>
        <p:nvSpPr>
          <p:cNvPr id="21508" name="Rectangle 44">
            <a:extLst>
              <a:ext uri="{FF2B5EF4-FFF2-40B4-BE49-F238E27FC236}">
                <a16:creationId xmlns:a16="http://schemas.microsoft.com/office/drawing/2014/main" id="{CA3A051C-863B-4D7A-95C7-5EDCDB79EF1B}"/>
              </a:ext>
            </a:extLst>
          </p:cNvPr>
          <p:cNvSpPr>
            <a:spLocks noChangeArrowheads="1"/>
          </p:cNvSpPr>
          <p:nvPr/>
        </p:nvSpPr>
        <p:spPr bwMode="auto">
          <a:xfrm>
            <a:off x="588963" y="1538288"/>
            <a:ext cx="3529012" cy="86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400">
                <a:latin typeface="微軟正黑體" panose="020B0604030504040204" pitchFamily="34" charset="-120"/>
                <a:ea typeface="微軟正黑體" panose="020B0604030504040204" pitchFamily="34" charset="-120"/>
              </a:rPr>
              <a:t>實驗日期為</a:t>
            </a:r>
            <a:r>
              <a:rPr lang="en-US" altLang="zh-TW" sz="1400">
                <a:latin typeface="微軟正黑體" panose="020B0604030504040204" pitchFamily="34" charset="-120"/>
                <a:ea typeface="微軟正黑體" panose="020B0604030504040204" pitchFamily="34" charset="-120"/>
              </a:rPr>
              <a:t>103.07.27</a:t>
            </a:r>
            <a:r>
              <a:rPr lang="zh-TW" altLang="en-US" sz="1400">
                <a:latin typeface="微軟正黑體" panose="020B0604030504040204" pitchFamily="34" charset="-120"/>
                <a:ea typeface="微軟正黑體" panose="020B0604030504040204" pitchFamily="34" charset="-120"/>
              </a:rPr>
              <a:t>～</a:t>
            </a:r>
            <a:r>
              <a:rPr lang="en-US" altLang="zh-TW" sz="1400">
                <a:latin typeface="微軟正黑體" panose="020B0604030504040204" pitchFamily="34" charset="-120"/>
                <a:ea typeface="微軟正黑體" panose="020B0604030504040204" pitchFamily="34" charset="-120"/>
              </a:rPr>
              <a:t>103.09.15</a:t>
            </a:r>
            <a:r>
              <a:rPr lang="zh-TW" altLang="en-US" sz="1400">
                <a:latin typeface="微軟正黑體" panose="020B0604030504040204" pitchFamily="34" charset="-120"/>
                <a:ea typeface="微軟正黑體" panose="020B0604030504040204" pitchFamily="34" charset="-120"/>
              </a:rPr>
              <a:t>，有效實驗資料擷取天數為</a:t>
            </a:r>
            <a:r>
              <a:rPr lang="en-US" altLang="zh-TW" sz="1400">
                <a:latin typeface="微軟正黑體" panose="020B0604030504040204" pitchFamily="34" charset="-120"/>
                <a:ea typeface="微軟正黑體" panose="020B0604030504040204" pitchFamily="34" charset="-120"/>
              </a:rPr>
              <a:t>30</a:t>
            </a:r>
            <a:r>
              <a:rPr lang="zh-TW" altLang="en-US" sz="1400">
                <a:latin typeface="微軟正黑體" panose="020B0604030504040204" pitchFamily="34" charset="-120"/>
                <a:ea typeface="微軟正黑體" panose="020B0604030504040204" pitchFamily="34" charset="-120"/>
              </a:rPr>
              <a:t>天。各階段實驗天數為</a:t>
            </a:r>
            <a:r>
              <a:rPr lang="en-US" altLang="zh-TW" sz="1400">
                <a:latin typeface="微軟正黑體" panose="020B0604030504040204" pitchFamily="34" charset="-120"/>
                <a:ea typeface="微軟正黑體" panose="020B0604030504040204" pitchFamily="34" charset="-120"/>
              </a:rPr>
              <a:t>10</a:t>
            </a:r>
            <a:r>
              <a:rPr lang="zh-TW" altLang="en-US" sz="1400">
                <a:latin typeface="微軟正黑體" panose="020B0604030504040204" pitchFamily="34" charset="-120"/>
                <a:ea typeface="微軟正黑體" panose="020B0604030504040204" pitchFamily="34" charset="-120"/>
              </a:rPr>
              <a:t>天。</a:t>
            </a:r>
          </a:p>
        </p:txBody>
      </p:sp>
      <p:pic>
        <p:nvPicPr>
          <p:cNvPr id="21509" name="Picture 3">
            <a:extLst>
              <a:ext uri="{FF2B5EF4-FFF2-40B4-BE49-F238E27FC236}">
                <a16:creationId xmlns:a16="http://schemas.microsoft.com/office/drawing/2014/main" id="{C83DB239-6E18-4CC7-8711-AF50D9AADD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999" t="17139" r="4208" b="62013"/>
          <a:stretch>
            <a:fillRect/>
          </a:stretch>
        </p:blipFill>
        <p:spPr bwMode="auto">
          <a:xfrm>
            <a:off x="373063" y="3621088"/>
            <a:ext cx="8556625" cy="281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Rectangle 5">
            <a:extLst>
              <a:ext uri="{FF2B5EF4-FFF2-40B4-BE49-F238E27FC236}">
                <a16:creationId xmlns:a16="http://schemas.microsoft.com/office/drawing/2014/main" id="{66A2C2AB-9DC5-4149-8F8A-15FDDAEC4C88}"/>
              </a:ext>
            </a:extLst>
          </p:cNvPr>
          <p:cNvSpPr>
            <a:spLocks noChangeArrowheads="1"/>
          </p:cNvSpPr>
          <p:nvPr/>
        </p:nvSpPr>
        <p:spPr bwMode="auto">
          <a:xfrm>
            <a:off x="4146550" y="1177925"/>
            <a:ext cx="3846513"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氣候狀況</a:t>
            </a:r>
            <a:endParaRPr lang="en-US" altLang="zh-TW" b="1">
              <a:latin typeface="微軟正黑體" panose="020B0604030504040204" pitchFamily="34" charset="-120"/>
              <a:ea typeface="微軟正黑體" panose="020B0604030504040204" pitchFamily="34" charset="-120"/>
            </a:endParaRPr>
          </a:p>
        </p:txBody>
      </p:sp>
      <p:sp>
        <p:nvSpPr>
          <p:cNvPr id="21511" name="Rectangle 44">
            <a:extLst>
              <a:ext uri="{FF2B5EF4-FFF2-40B4-BE49-F238E27FC236}">
                <a16:creationId xmlns:a16="http://schemas.microsoft.com/office/drawing/2014/main" id="{B14FE0CB-9950-4C05-815F-7ED90F3A7C35}"/>
              </a:ext>
            </a:extLst>
          </p:cNvPr>
          <p:cNvSpPr>
            <a:spLocks noChangeArrowheads="1"/>
          </p:cNvSpPr>
          <p:nvPr/>
        </p:nvSpPr>
        <p:spPr bwMode="auto">
          <a:xfrm>
            <a:off x="4298950" y="1593850"/>
            <a:ext cx="432435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400">
                <a:latin typeface="微軟正黑體" panose="020B0604030504040204" pitchFamily="34" charset="-120"/>
                <a:ea typeface="微軟正黑體" panose="020B0604030504040204" pitchFamily="34" charset="-120"/>
              </a:rPr>
              <a:t>監測期間日射量除</a:t>
            </a:r>
            <a:r>
              <a:rPr lang="en-US" altLang="zh-TW" sz="1400">
                <a:latin typeface="微軟正黑體" panose="020B0604030504040204" pitchFamily="34" charset="-120"/>
                <a:ea typeface="微軟正黑體" panose="020B0604030504040204" pitchFamily="34" charset="-120"/>
              </a:rPr>
              <a:t>8/13</a:t>
            </a:r>
            <a:r>
              <a:rPr lang="zh-TW" altLang="en-US" sz="1400">
                <a:latin typeface="微軟正黑體" panose="020B0604030504040204" pitchFamily="34" charset="-120"/>
                <a:ea typeface="微軟正黑體" panose="020B0604030504040204" pitchFamily="34" charset="-120"/>
              </a:rPr>
              <a:t>、</a:t>
            </a:r>
            <a:r>
              <a:rPr lang="en-US" altLang="zh-TW" sz="1400">
                <a:latin typeface="微軟正黑體" panose="020B0604030504040204" pitchFamily="34" charset="-120"/>
                <a:ea typeface="微軟正黑體" panose="020B0604030504040204" pitchFamily="34" charset="-120"/>
              </a:rPr>
              <a:t>8/19</a:t>
            </a:r>
            <a:r>
              <a:rPr lang="zh-TW" altLang="en-US" sz="1400">
                <a:latin typeface="微軟正黑體" panose="020B0604030504040204" pitchFamily="34" charset="-120"/>
                <a:ea typeface="微軟正黑體" panose="020B0604030504040204" pitchFamily="34" charset="-120"/>
              </a:rPr>
              <a:t>、</a:t>
            </a:r>
            <a:r>
              <a:rPr lang="en-US" altLang="zh-TW" sz="1400">
                <a:latin typeface="微軟正黑體" panose="020B0604030504040204" pitchFamily="34" charset="-120"/>
                <a:ea typeface="微軟正黑體" panose="020B0604030504040204" pitchFamily="34" charset="-120"/>
              </a:rPr>
              <a:t>8/20</a:t>
            </a:r>
            <a:r>
              <a:rPr lang="zh-TW" altLang="en-US" sz="1400">
                <a:latin typeface="微軟正黑體" panose="020B0604030504040204" pitchFamily="34" charset="-120"/>
                <a:ea typeface="微軟正黑體" panose="020B0604030504040204" pitchFamily="34" charset="-120"/>
              </a:rPr>
              <a:t>、</a:t>
            </a:r>
            <a:r>
              <a:rPr lang="en-US" altLang="zh-TW" sz="1400">
                <a:latin typeface="微軟正黑體" panose="020B0604030504040204" pitchFamily="34" charset="-120"/>
                <a:ea typeface="微軟正黑體" panose="020B0604030504040204" pitchFamily="34" charset="-120"/>
              </a:rPr>
              <a:t>9/11</a:t>
            </a:r>
            <a:r>
              <a:rPr lang="zh-TW" altLang="en-US" sz="1400">
                <a:latin typeface="微軟正黑體" panose="020B0604030504040204" pitchFamily="34" charset="-120"/>
                <a:ea typeface="微軟正黑體" panose="020B0604030504040204" pitchFamily="34" charset="-120"/>
              </a:rPr>
              <a:t>、</a:t>
            </a:r>
            <a:r>
              <a:rPr lang="en-US" altLang="zh-TW" sz="1400">
                <a:latin typeface="微軟正黑體" panose="020B0604030504040204" pitchFamily="34" charset="-120"/>
                <a:ea typeface="微軟正黑體" panose="020B0604030504040204" pitchFamily="34" charset="-120"/>
              </a:rPr>
              <a:t>9/12</a:t>
            </a:r>
            <a:r>
              <a:rPr lang="zh-TW" altLang="en-US" sz="1400">
                <a:latin typeface="微軟正黑體" panose="020B0604030504040204" pitchFamily="34" charset="-120"/>
                <a:ea typeface="微軟正黑體" panose="020B0604030504040204" pitchFamily="34" charset="-120"/>
              </a:rPr>
              <a:t>等五天外，其餘時間每日最高日射量均高於</a:t>
            </a:r>
            <a:r>
              <a:rPr lang="en-US" altLang="zh-TW" sz="1400">
                <a:latin typeface="微軟正黑體" panose="020B0604030504040204" pitchFamily="34" charset="-120"/>
                <a:ea typeface="微軟正黑體" panose="020B0604030504040204" pitchFamily="34" charset="-120"/>
              </a:rPr>
              <a:t>700</a:t>
            </a:r>
            <a:r>
              <a:rPr lang="en-US" altLang="zh-TW" sz="1400"/>
              <a:t>w/m</a:t>
            </a:r>
            <a:r>
              <a:rPr lang="en-US" altLang="zh-TW" sz="1400" baseline="30000"/>
              <a:t>2</a:t>
            </a:r>
            <a:r>
              <a:rPr lang="zh-TW" altLang="en-US" sz="1400">
                <a:latin typeface="微軟正黑體" panose="020B0604030504040204" pitchFamily="34" charset="-120"/>
                <a:ea typeface="微軟正黑體" panose="020B0604030504040204" pitchFamily="34" charset="-120"/>
              </a:rPr>
              <a:t>，大氣環境溫度除</a:t>
            </a:r>
            <a:r>
              <a:rPr lang="en-US" altLang="zh-TW" sz="1400">
                <a:latin typeface="微軟正黑體" panose="020B0604030504040204" pitchFamily="34" charset="-120"/>
                <a:ea typeface="微軟正黑體" panose="020B0604030504040204" pitchFamily="34" charset="-120"/>
              </a:rPr>
              <a:t>8/13</a:t>
            </a:r>
            <a:r>
              <a:rPr lang="zh-TW" altLang="en-US" sz="1400">
                <a:latin typeface="微軟正黑體" panose="020B0604030504040204" pitchFamily="34" charset="-120"/>
                <a:ea typeface="微軟正黑體" panose="020B0604030504040204" pitchFamily="34" charset="-120"/>
              </a:rPr>
              <a:t>、</a:t>
            </a:r>
            <a:r>
              <a:rPr lang="en-US" altLang="zh-TW" sz="1400">
                <a:latin typeface="微軟正黑體" panose="020B0604030504040204" pitchFamily="34" charset="-120"/>
                <a:ea typeface="微軟正黑體" panose="020B0604030504040204" pitchFamily="34" charset="-120"/>
              </a:rPr>
              <a:t>8/14</a:t>
            </a:r>
            <a:r>
              <a:rPr lang="zh-TW" altLang="en-US" sz="1400">
                <a:latin typeface="微軟正黑體" panose="020B0604030504040204" pitchFamily="34" charset="-120"/>
                <a:ea typeface="微軟正黑體" panose="020B0604030504040204" pitchFamily="34" charset="-120"/>
              </a:rPr>
              <a:t>、</a:t>
            </a:r>
            <a:r>
              <a:rPr lang="en-US" altLang="zh-TW" sz="1400">
                <a:latin typeface="微軟正黑體" panose="020B0604030504040204" pitchFamily="34" charset="-120"/>
                <a:ea typeface="微軟正黑體" panose="020B0604030504040204" pitchFamily="34" charset="-120"/>
              </a:rPr>
              <a:t>8/17~8/20</a:t>
            </a:r>
            <a:r>
              <a:rPr lang="zh-TW" altLang="en-US" sz="1400">
                <a:latin typeface="微軟正黑體" panose="020B0604030504040204" pitchFamily="34" charset="-120"/>
                <a:ea typeface="微軟正黑體" panose="020B0604030504040204" pitchFamily="34" charset="-120"/>
              </a:rPr>
              <a:t>及</a:t>
            </a:r>
            <a:r>
              <a:rPr lang="en-US" altLang="zh-TW" sz="1400">
                <a:latin typeface="微軟正黑體" panose="020B0604030504040204" pitchFamily="34" charset="-120"/>
                <a:ea typeface="微軟正黑體" panose="020B0604030504040204" pitchFamily="34" charset="-120"/>
              </a:rPr>
              <a:t>9/12</a:t>
            </a:r>
            <a:r>
              <a:rPr lang="zh-TW" altLang="en-US" sz="1400">
                <a:latin typeface="微軟正黑體" panose="020B0604030504040204" pitchFamily="34" charset="-120"/>
                <a:ea typeface="微軟正黑體" panose="020B0604030504040204" pitchFamily="34" charset="-120"/>
              </a:rPr>
              <a:t>等</a:t>
            </a:r>
            <a:r>
              <a:rPr lang="en-US" altLang="zh-TW" sz="1400">
                <a:latin typeface="微軟正黑體" panose="020B0604030504040204" pitchFamily="34" charset="-120"/>
                <a:ea typeface="微軟正黑體" panose="020B0604030504040204" pitchFamily="34" charset="-120"/>
              </a:rPr>
              <a:t>6</a:t>
            </a:r>
            <a:r>
              <a:rPr lang="zh-TW" altLang="en-US" sz="1400">
                <a:latin typeface="微軟正黑體" panose="020B0604030504040204" pitchFamily="34" charset="-120"/>
                <a:ea typeface="微軟正黑體" panose="020B0604030504040204" pitchFamily="34" charset="-120"/>
              </a:rPr>
              <a:t>天外，其餘最高溫皆達</a:t>
            </a:r>
            <a:r>
              <a:rPr lang="en-US" altLang="zh-TW" sz="1400">
                <a:latin typeface="微軟正黑體" panose="020B0604030504040204" pitchFamily="34" charset="-120"/>
                <a:ea typeface="微軟正黑體" panose="020B0604030504040204" pitchFamily="34" charset="-120"/>
              </a:rPr>
              <a:t>35℃</a:t>
            </a:r>
            <a:r>
              <a:rPr lang="zh-TW" altLang="en-US" sz="1400">
                <a:latin typeface="微軟正黑體" panose="020B0604030504040204" pitchFamily="34" charset="-120"/>
                <a:ea typeface="微軟正黑體" panose="020B0604030504040204" pitchFamily="34" charset="-120"/>
              </a:rPr>
              <a:t>以上，而全部最低溫皆高於</a:t>
            </a:r>
            <a:r>
              <a:rPr lang="en-US" altLang="zh-TW" sz="1400">
                <a:latin typeface="微軟正黑體" panose="020B0604030504040204" pitchFamily="34" charset="-120"/>
                <a:ea typeface="微軟正黑體" panose="020B0604030504040204" pitchFamily="34" charset="-120"/>
              </a:rPr>
              <a:t>25℃</a:t>
            </a:r>
            <a:r>
              <a:rPr lang="zh-TW" altLang="en-US" sz="1400">
                <a:latin typeface="微軟正黑體" panose="020B0604030504040204" pitchFamily="34" charset="-120"/>
                <a:ea typeface="微軟正黑體" panose="020B0604030504040204" pitchFamily="34" charset="-120"/>
              </a:rPr>
              <a:t>。</a:t>
            </a:r>
          </a:p>
        </p:txBody>
      </p:sp>
      <p:sp>
        <p:nvSpPr>
          <p:cNvPr id="21512" name="Rectangle 44">
            <a:extLst>
              <a:ext uri="{FF2B5EF4-FFF2-40B4-BE49-F238E27FC236}">
                <a16:creationId xmlns:a16="http://schemas.microsoft.com/office/drawing/2014/main" id="{351E6499-8260-4DF7-8352-EBC7F04CB9EF}"/>
              </a:ext>
            </a:extLst>
          </p:cNvPr>
          <p:cNvSpPr>
            <a:spLocks noChangeArrowheads="1"/>
          </p:cNvSpPr>
          <p:nvPr/>
        </p:nvSpPr>
        <p:spPr bwMode="auto">
          <a:xfrm>
            <a:off x="611188" y="2381250"/>
            <a:ext cx="3529012" cy="86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1.</a:t>
            </a:r>
            <a:r>
              <a:rPr lang="zh-TW" altLang="en-US" sz="1400">
                <a:latin typeface="微軟正黑體" panose="020B0604030504040204" pitchFamily="34" charset="-120"/>
                <a:ea typeface="微軟正黑體" panose="020B0604030504040204" pitchFamily="34" charset="-120"/>
              </a:rPr>
              <a:t>第一階段實驗日期為</a:t>
            </a:r>
            <a:r>
              <a:rPr lang="en-US" altLang="zh-TW" sz="1400">
                <a:latin typeface="微軟正黑體" panose="020B0604030504040204" pitchFamily="34" charset="-120"/>
                <a:ea typeface="微軟正黑體" panose="020B0604030504040204" pitchFamily="34" charset="-120"/>
              </a:rPr>
              <a:t>7/27~8/5</a:t>
            </a:r>
            <a:r>
              <a:rPr lang="zh-TW" altLang="en-US" sz="1400">
                <a:latin typeface="微軟正黑體" panose="020B0604030504040204" pitchFamily="34" charset="-120"/>
                <a:ea typeface="微軟正黑體" panose="020B0604030504040204" pitchFamily="34" charset="-120"/>
              </a:rPr>
              <a:t>。</a:t>
            </a:r>
            <a:endParaRPr lang="en-US" altLang="zh-TW" sz="14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2.</a:t>
            </a:r>
            <a:r>
              <a:rPr lang="zh-TW" altLang="en-US" sz="1400">
                <a:latin typeface="微軟正黑體" panose="020B0604030504040204" pitchFamily="34" charset="-120"/>
                <a:ea typeface="微軟正黑體" panose="020B0604030504040204" pitchFamily="34" charset="-120"/>
              </a:rPr>
              <a:t>第二階段實驗日期為</a:t>
            </a:r>
            <a:r>
              <a:rPr lang="en-US" altLang="zh-TW" sz="1400">
                <a:latin typeface="微軟正黑體" panose="020B0604030504040204" pitchFamily="34" charset="-120"/>
                <a:ea typeface="微軟正黑體" panose="020B0604030504040204" pitchFamily="34" charset="-120"/>
              </a:rPr>
              <a:t>8/13~8/22</a:t>
            </a:r>
            <a:r>
              <a:rPr lang="zh-TW" altLang="en-US" sz="1400">
                <a:latin typeface="微軟正黑體" panose="020B0604030504040204" pitchFamily="34" charset="-120"/>
                <a:ea typeface="微軟正黑體" panose="020B0604030504040204" pitchFamily="34" charset="-120"/>
              </a:rPr>
              <a:t>。</a:t>
            </a:r>
            <a:endParaRPr lang="en-US" altLang="zh-TW" sz="14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3.</a:t>
            </a:r>
            <a:r>
              <a:rPr lang="zh-TW" altLang="en-US" sz="1400">
                <a:latin typeface="微軟正黑體" panose="020B0604030504040204" pitchFamily="34" charset="-120"/>
                <a:ea typeface="微軟正黑體" panose="020B0604030504040204" pitchFamily="34" charset="-120"/>
              </a:rPr>
              <a:t>第三階段實驗日期為</a:t>
            </a:r>
            <a:r>
              <a:rPr lang="en-US" altLang="zh-TW" sz="1400">
                <a:latin typeface="微軟正黑體" panose="020B0604030504040204" pitchFamily="34" charset="-120"/>
                <a:ea typeface="微軟正黑體" panose="020B0604030504040204" pitchFamily="34" charset="-120"/>
              </a:rPr>
              <a:t>9/6~9/15</a:t>
            </a:r>
            <a:r>
              <a:rPr lang="zh-TW" altLang="en-US" sz="1400">
                <a:latin typeface="微軟正黑體" panose="020B0604030504040204" pitchFamily="34" charset="-120"/>
                <a:ea typeface="微軟正黑體" panose="020B0604030504040204" pitchFamily="34" charset="-120"/>
              </a:rPr>
              <a:t>。</a:t>
            </a:r>
          </a:p>
        </p:txBody>
      </p:sp>
      <p:sp>
        <p:nvSpPr>
          <p:cNvPr id="21513" name="Rectangle 44">
            <a:extLst>
              <a:ext uri="{FF2B5EF4-FFF2-40B4-BE49-F238E27FC236}">
                <a16:creationId xmlns:a16="http://schemas.microsoft.com/office/drawing/2014/main" id="{69436656-0221-4807-824F-0F7D83A2A139}"/>
              </a:ext>
            </a:extLst>
          </p:cNvPr>
          <p:cNvSpPr>
            <a:spLocks noChangeArrowheads="1"/>
          </p:cNvSpPr>
          <p:nvPr/>
        </p:nvSpPr>
        <p:spPr bwMode="auto">
          <a:xfrm>
            <a:off x="636588" y="3159125"/>
            <a:ext cx="294005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資料每</a:t>
            </a:r>
            <a:r>
              <a:rPr lang="en-US" altLang="zh-TW" sz="1000">
                <a:solidFill>
                  <a:srgbClr val="C00000"/>
                </a:solidFill>
                <a:latin typeface="微軟正黑體" panose="020B0604030504040204" pitchFamily="34" charset="-120"/>
                <a:ea typeface="微軟正黑體" panose="020B0604030504040204" pitchFamily="34" charset="-120"/>
              </a:rPr>
              <a:t>10</a:t>
            </a:r>
            <a:r>
              <a:rPr lang="zh-TW" altLang="en-US" sz="1000">
                <a:solidFill>
                  <a:srgbClr val="C00000"/>
                </a:solidFill>
                <a:latin typeface="微軟正黑體" panose="020B0604030504040204" pitchFamily="34" charset="-120"/>
                <a:ea typeface="微軟正黑體" panose="020B0604030504040204" pitchFamily="34" charset="-120"/>
              </a:rPr>
              <a:t>分鐘擷取一次，一天共擷取</a:t>
            </a:r>
            <a:r>
              <a:rPr lang="en-US" altLang="zh-TW" sz="1000">
                <a:solidFill>
                  <a:srgbClr val="C00000"/>
                </a:solidFill>
                <a:latin typeface="微軟正黑體" panose="020B0604030504040204" pitchFamily="34" charset="-120"/>
                <a:ea typeface="微軟正黑體" panose="020B0604030504040204" pitchFamily="34" charset="-120"/>
              </a:rPr>
              <a:t>144</a:t>
            </a:r>
            <a:r>
              <a:rPr lang="zh-TW" altLang="en-US" sz="1000">
                <a:solidFill>
                  <a:srgbClr val="C00000"/>
                </a:solidFill>
                <a:latin typeface="微軟正黑體" panose="020B0604030504040204" pitchFamily="34" charset="-120"/>
                <a:ea typeface="微軟正黑體" panose="020B0604030504040204" pitchFamily="34" charset="-120"/>
              </a:rPr>
              <a:t>個數據</a:t>
            </a:r>
            <a:r>
              <a:rPr lang="en-US" altLang="zh-TW" sz="1000">
                <a:solidFill>
                  <a:srgbClr val="C00000"/>
                </a:solidFill>
                <a:latin typeface="微軟正黑體" panose="020B0604030504040204" pitchFamily="34" charset="-120"/>
                <a:ea typeface="微軟正黑體" panose="020B0604030504040204" pitchFamily="34" charset="-120"/>
              </a:rPr>
              <a:t>)</a:t>
            </a:r>
            <a:endParaRPr lang="zh-TW" altLang="en-US" sz="1000">
              <a:solidFill>
                <a:srgbClr val="C00000"/>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2530" name="Group 6">
            <a:extLst>
              <a:ext uri="{FF2B5EF4-FFF2-40B4-BE49-F238E27FC236}">
                <a16:creationId xmlns:a16="http://schemas.microsoft.com/office/drawing/2014/main" id="{C20F0E98-F60B-4A77-B6DF-9CD35E908B22}"/>
              </a:ext>
            </a:extLst>
          </p:cNvPr>
          <p:cNvGrpSpPr>
            <a:grpSpLocks/>
          </p:cNvGrpSpPr>
          <p:nvPr/>
        </p:nvGrpSpPr>
        <p:grpSpPr bwMode="auto">
          <a:xfrm>
            <a:off x="341313" y="549275"/>
            <a:ext cx="4770437" cy="450850"/>
            <a:chOff x="215" y="742"/>
            <a:chExt cx="1905" cy="284"/>
          </a:xfrm>
        </p:grpSpPr>
        <p:sp>
          <p:nvSpPr>
            <p:cNvPr id="22541" name="Rectangle 7">
              <a:extLst>
                <a:ext uri="{FF2B5EF4-FFF2-40B4-BE49-F238E27FC236}">
                  <a16:creationId xmlns:a16="http://schemas.microsoft.com/office/drawing/2014/main" id="{DB2FDAD0-9AFA-44A1-898F-9653FF174D61}"/>
                </a:ext>
              </a:extLst>
            </p:cNvPr>
            <p:cNvSpPr>
              <a:spLocks noChangeArrowheads="1"/>
            </p:cNvSpPr>
            <p:nvPr/>
          </p:nvSpPr>
          <p:spPr bwMode="gray">
            <a:xfrm>
              <a:off x="215" y="742"/>
              <a:ext cx="1292" cy="284"/>
            </a:xfrm>
            <a:prstGeom prst="rect">
              <a:avLst/>
            </a:prstGeom>
            <a:solidFill>
              <a:srgbClr val="808080"/>
            </a:solidFill>
            <a:ln w="25400" algn="ctr">
              <a:solidFill>
                <a:srgbClr val="FFFFFF"/>
              </a:solidFill>
              <a:miter lim="800000"/>
              <a:headEnd/>
              <a:tailEnd/>
            </a:ln>
            <a:effectLst>
              <a:outerShdw dist="107763" dir="2700000" algn="ctr" rotWithShape="0">
                <a:schemeClr val="bg2">
                  <a:alpha val="50000"/>
                </a:schemeClr>
              </a:outerShdw>
            </a:effec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a:lnSpc>
                  <a:spcPct val="85000"/>
                </a:lnSpc>
                <a:spcBef>
                  <a:spcPct val="30000"/>
                </a:spcBef>
                <a:buClrTx/>
                <a:buFontTx/>
                <a:buNone/>
              </a:pPr>
              <a:r>
                <a:rPr kumimoji="0" lang="zh-TW" altLang="en-US">
                  <a:solidFill>
                    <a:srgbClr val="FFFFFF"/>
                  </a:solidFill>
                  <a:ea typeface="典匠中特圓" pitchFamily="49" charset="-120"/>
                  <a:cs typeface="Times New Roman" panose="02020603050405020304" pitchFamily="18" charset="0"/>
                </a:rPr>
                <a:t>  </a:t>
              </a:r>
            </a:p>
          </p:txBody>
        </p:sp>
        <p:sp>
          <p:nvSpPr>
            <p:cNvPr id="22542" name="Rectangle 8">
              <a:extLst>
                <a:ext uri="{FF2B5EF4-FFF2-40B4-BE49-F238E27FC236}">
                  <a16:creationId xmlns:a16="http://schemas.microsoft.com/office/drawing/2014/main" id="{8CF76E76-B2A9-4A60-828A-71A94CD0D54C}"/>
                </a:ext>
              </a:extLst>
            </p:cNvPr>
            <p:cNvSpPr>
              <a:spLocks noChangeArrowheads="1"/>
            </p:cNvSpPr>
            <p:nvPr/>
          </p:nvSpPr>
          <p:spPr bwMode="auto">
            <a:xfrm>
              <a:off x="215" y="753"/>
              <a:ext cx="1270" cy="252"/>
            </a:xfrm>
            <a:prstGeom prst="rect">
              <a:avLst/>
            </a:prstGeom>
            <a:noFill/>
            <a:ln>
              <a:noFill/>
            </a:ln>
            <a:effectLst/>
            <a:extLst>
              <a:ext uri="{909E8E84-426E-40DD-AFC4-6F175D3DCCD1}">
                <a14:hiddenFill xmlns:a14="http://schemas.microsoft.com/office/drawing/2010/main">
                  <a:solidFill>
                    <a:srgbClr val="00FF00">
                      <a:alpha val="50195"/>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buClr>
                  <a:srgbClr val="663300"/>
                </a:buClr>
                <a:buFontTx/>
                <a:buNone/>
              </a:pPr>
              <a:r>
                <a:rPr lang="zh-TW" altLang="en-US" b="1">
                  <a:solidFill>
                    <a:schemeClr val="bg1"/>
                  </a:solidFill>
                  <a:latin typeface="微軟正黑體" panose="020B0604030504040204" pitchFamily="34" charset="-120"/>
                  <a:ea typeface="微軟正黑體" panose="020B0604030504040204" pitchFamily="34" charset="-120"/>
                </a:rPr>
                <a:t>整體分析結果</a:t>
              </a:r>
            </a:p>
          </p:txBody>
        </p:sp>
        <p:grpSp>
          <p:nvGrpSpPr>
            <p:cNvPr id="22543" name="Group 9">
              <a:extLst>
                <a:ext uri="{FF2B5EF4-FFF2-40B4-BE49-F238E27FC236}">
                  <a16:creationId xmlns:a16="http://schemas.microsoft.com/office/drawing/2014/main" id="{5A037A5B-6591-4D7F-A398-4252A308B525}"/>
                </a:ext>
              </a:extLst>
            </p:cNvPr>
            <p:cNvGrpSpPr>
              <a:grpSpLocks/>
            </p:cNvGrpSpPr>
            <p:nvPr/>
          </p:nvGrpSpPr>
          <p:grpSpPr bwMode="auto">
            <a:xfrm>
              <a:off x="1605" y="833"/>
              <a:ext cx="515" cy="134"/>
              <a:chOff x="2310" y="1615"/>
              <a:chExt cx="880" cy="364"/>
            </a:xfrm>
          </p:grpSpPr>
          <p:sp>
            <p:nvSpPr>
              <p:cNvPr id="22544" name="AutoShape 10">
                <a:extLst>
                  <a:ext uri="{FF2B5EF4-FFF2-40B4-BE49-F238E27FC236}">
                    <a16:creationId xmlns:a16="http://schemas.microsoft.com/office/drawing/2014/main" id="{33122D33-716B-4380-BDD2-0E6B8CFD744D}"/>
                  </a:ext>
                </a:extLst>
              </p:cNvPr>
              <p:cNvSpPr>
                <a:spLocks noChangeArrowheads="1"/>
              </p:cNvSpPr>
              <p:nvPr/>
            </p:nvSpPr>
            <p:spPr bwMode="gray">
              <a:xfrm rot="5400000">
                <a:off x="2229"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2545" name="AutoShape 11">
                <a:extLst>
                  <a:ext uri="{FF2B5EF4-FFF2-40B4-BE49-F238E27FC236}">
                    <a16:creationId xmlns:a16="http://schemas.microsoft.com/office/drawing/2014/main" id="{61E1E867-8F41-4621-AA8E-E7F617645BC8}"/>
                  </a:ext>
                </a:extLst>
              </p:cNvPr>
              <p:cNvSpPr>
                <a:spLocks noChangeArrowheads="1"/>
              </p:cNvSpPr>
              <p:nvPr/>
            </p:nvSpPr>
            <p:spPr bwMode="gray">
              <a:xfrm rot="5400000">
                <a:off x="2572"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2546" name="AutoShape 12">
                <a:extLst>
                  <a:ext uri="{FF2B5EF4-FFF2-40B4-BE49-F238E27FC236}">
                    <a16:creationId xmlns:a16="http://schemas.microsoft.com/office/drawing/2014/main" id="{3A2438A5-AE5C-4A6E-A794-B83A7BAB8777}"/>
                  </a:ext>
                </a:extLst>
              </p:cNvPr>
              <p:cNvSpPr>
                <a:spLocks noChangeArrowheads="1"/>
              </p:cNvSpPr>
              <p:nvPr/>
            </p:nvSpPr>
            <p:spPr bwMode="gray">
              <a:xfrm rot="5400000">
                <a:off x="2907"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grpSp>
      </p:grpSp>
      <p:sp>
        <p:nvSpPr>
          <p:cNvPr id="22531" name="Rectangle 5">
            <a:extLst>
              <a:ext uri="{FF2B5EF4-FFF2-40B4-BE49-F238E27FC236}">
                <a16:creationId xmlns:a16="http://schemas.microsoft.com/office/drawing/2014/main" id="{1D893227-7A87-452A-8BEE-909693287DC0}"/>
              </a:ext>
            </a:extLst>
          </p:cNvPr>
          <p:cNvSpPr>
            <a:spLocks noChangeArrowheads="1"/>
          </p:cNvSpPr>
          <p:nvPr/>
        </p:nvSpPr>
        <p:spPr bwMode="auto">
          <a:xfrm>
            <a:off x="365125" y="1449388"/>
            <a:ext cx="3846513" cy="404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實驗結果趨勢</a:t>
            </a:r>
            <a:endParaRPr lang="en-US" altLang="zh-TW" b="1">
              <a:latin typeface="微軟正黑體" panose="020B0604030504040204" pitchFamily="34" charset="-120"/>
              <a:ea typeface="微軟正黑體" panose="020B0604030504040204" pitchFamily="34" charset="-120"/>
            </a:endParaRPr>
          </a:p>
        </p:txBody>
      </p:sp>
      <p:sp>
        <p:nvSpPr>
          <p:cNvPr id="22532" name="Rectangle 44">
            <a:extLst>
              <a:ext uri="{FF2B5EF4-FFF2-40B4-BE49-F238E27FC236}">
                <a16:creationId xmlns:a16="http://schemas.microsoft.com/office/drawing/2014/main" id="{4820C555-947D-49C7-B88D-AE9E387A0F99}"/>
              </a:ext>
            </a:extLst>
          </p:cNvPr>
          <p:cNvSpPr>
            <a:spLocks noChangeArrowheads="1"/>
          </p:cNvSpPr>
          <p:nvPr/>
        </p:nvSpPr>
        <p:spPr bwMode="auto">
          <a:xfrm>
            <a:off x="588963" y="2055813"/>
            <a:ext cx="3082925" cy="204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74625" indent="-17462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1.</a:t>
            </a:r>
            <a:r>
              <a:rPr lang="zh-TW" altLang="en-US" sz="1400">
                <a:latin typeface="微軟正黑體" panose="020B0604030504040204" pitchFamily="34" charset="-120"/>
                <a:ea typeface="微軟正黑體" panose="020B0604030504040204" pitchFamily="34" charset="-120"/>
              </a:rPr>
              <a:t>實驗期間對照組</a:t>
            </a:r>
            <a:r>
              <a:rPr lang="en-US" altLang="zh-TW" sz="1400">
                <a:latin typeface="微軟正黑體" panose="020B0604030504040204" pitchFamily="34" charset="-120"/>
                <a:ea typeface="微軟正黑體" panose="020B0604030504040204" pitchFamily="34" charset="-120"/>
              </a:rPr>
              <a:t>(</a:t>
            </a:r>
            <a:r>
              <a:rPr lang="zh-TW" altLang="en-US" sz="1400">
                <a:latin typeface="微軟正黑體" panose="020B0604030504040204" pitchFamily="34" charset="-120"/>
                <a:ea typeface="微軟正黑體" panose="020B0604030504040204" pitchFamily="34" charset="-120"/>
              </a:rPr>
              <a:t>裸露磁磚</a:t>
            </a:r>
            <a:r>
              <a:rPr lang="en-US" altLang="zh-TW" sz="1400">
                <a:latin typeface="微軟正黑體" panose="020B0604030504040204" pitchFamily="34" charset="-120"/>
                <a:ea typeface="微軟正黑體" panose="020B0604030504040204" pitchFamily="34" charset="-120"/>
              </a:rPr>
              <a:t>)</a:t>
            </a:r>
            <a:r>
              <a:rPr lang="zh-TW" altLang="en-US" sz="1400">
                <a:latin typeface="微軟正黑體" panose="020B0604030504040204" pitchFamily="34" charset="-120"/>
                <a:ea typeface="微軟正黑體" panose="020B0604030504040204" pitchFamily="34" charset="-120"/>
              </a:rPr>
              <a:t>的表面溫度和實驗組</a:t>
            </a:r>
            <a:r>
              <a:rPr lang="en-US" altLang="zh-TW" sz="1400">
                <a:latin typeface="微軟正黑體" panose="020B0604030504040204" pitchFamily="34" charset="-120"/>
                <a:ea typeface="微軟正黑體" panose="020B0604030504040204" pitchFamily="34" charset="-120"/>
              </a:rPr>
              <a:t>(</a:t>
            </a:r>
            <a:r>
              <a:rPr lang="zh-TW" altLang="en-US" sz="1400">
                <a:latin typeface="微軟正黑體" panose="020B0604030504040204" pitchFamily="34" charset="-120"/>
                <a:ea typeface="微軟正黑體" panose="020B0604030504040204" pitchFamily="34" charset="-120"/>
              </a:rPr>
              <a:t>單純水塘屋頂、水培與土培薄層綠屋頂</a:t>
            </a:r>
            <a:r>
              <a:rPr lang="en-US" altLang="zh-TW" sz="1400">
                <a:latin typeface="微軟正黑體" panose="020B0604030504040204" pitchFamily="34" charset="-120"/>
                <a:ea typeface="微軟正黑體" panose="020B0604030504040204" pitchFamily="34" charset="-120"/>
              </a:rPr>
              <a:t>)</a:t>
            </a:r>
            <a:r>
              <a:rPr lang="zh-TW" altLang="en-US" sz="1400">
                <a:latin typeface="微軟正黑體" panose="020B0604030504040204" pitchFamily="34" charset="-120"/>
                <a:ea typeface="微軟正黑體" panose="020B0604030504040204" pitchFamily="34" charset="-120"/>
              </a:rPr>
              <a:t>底部溫度皆呈現明顯的差異。</a:t>
            </a:r>
            <a:endParaRPr lang="en-US" altLang="zh-TW" sz="14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endParaRPr lang="en-US" altLang="zh-TW" sz="8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2.</a:t>
            </a:r>
            <a:r>
              <a:rPr lang="zh-TW" altLang="en-US" sz="1400">
                <a:latin typeface="微軟正黑體" panose="020B0604030504040204" pitchFamily="34" charset="-120"/>
                <a:ea typeface="微軟正黑體" panose="020B0604030504040204" pitchFamily="34" charset="-120"/>
              </a:rPr>
              <a:t>環境溫度越高，越能凸顯單純水塘屋頂與土培</a:t>
            </a:r>
            <a:r>
              <a:rPr lang="en-US" altLang="zh-TW" sz="1400">
                <a:latin typeface="微軟正黑體" panose="020B0604030504040204" pitchFamily="34" charset="-120"/>
                <a:ea typeface="微軟正黑體" panose="020B0604030504040204" pitchFamily="34" charset="-120"/>
              </a:rPr>
              <a:t>/</a:t>
            </a:r>
            <a:r>
              <a:rPr lang="zh-TW" altLang="en-US" sz="1400">
                <a:latin typeface="微軟正黑體" panose="020B0604030504040204" pitchFamily="34" charset="-120"/>
                <a:ea typeface="微軟正黑體" panose="020B0604030504040204" pitchFamily="34" charset="-120"/>
              </a:rPr>
              <a:t>水培薄層綠屋頂的降溫效果。</a:t>
            </a:r>
          </a:p>
        </p:txBody>
      </p:sp>
      <p:sp>
        <p:nvSpPr>
          <p:cNvPr id="22533" name="Rectangle 44">
            <a:extLst>
              <a:ext uri="{FF2B5EF4-FFF2-40B4-BE49-F238E27FC236}">
                <a16:creationId xmlns:a16="http://schemas.microsoft.com/office/drawing/2014/main" id="{4E578BDA-DECE-45C8-8B19-B4ECA230925B}"/>
              </a:ext>
            </a:extLst>
          </p:cNvPr>
          <p:cNvSpPr>
            <a:spLocks noChangeArrowheads="1"/>
          </p:cNvSpPr>
          <p:nvPr/>
        </p:nvSpPr>
        <p:spPr bwMode="auto">
          <a:xfrm>
            <a:off x="581025" y="4225925"/>
            <a:ext cx="3090863" cy="127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600">
                <a:solidFill>
                  <a:srgbClr val="C00000"/>
                </a:solidFill>
                <a:latin typeface="微軟正黑體" panose="020B0604030504040204" pitchFamily="34" charset="-120"/>
                <a:ea typeface="微軟正黑體" panose="020B0604030504040204" pitchFamily="34" charset="-120"/>
              </a:rPr>
              <a:t>因此，三個階段本研究均挑選每個實驗期間，環境溫度與日射量二者皆變化穩定且表現較高的一天進行分析。</a:t>
            </a:r>
          </a:p>
        </p:txBody>
      </p:sp>
      <p:grpSp>
        <p:nvGrpSpPr>
          <p:cNvPr id="22534" name="群組 1">
            <a:extLst>
              <a:ext uri="{FF2B5EF4-FFF2-40B4-BE49-F238E27FC236}">
                <a16:creationId xmlns:a16="http://schemas.microsoft.com/office/drawing/2014/main" id="{50B2E599-5CB0-4939-82DC-562412A47474}"/>
              </a:ext>
            </a:extLst>
          </p:cNvPr>
          <p:cNvGrpSpPr>
            <a:grpSpLocks/>
          </p:cNvGrpSpPr>
          <p:nvPr/>
        </p:nvGrpSpPr>
        <p:grpSpPr bwMode="auto">
          <a:xfrm>
            <a:off x="3970338" y="998538"/>
            <a:ext cx="4922837" cy="5400675"/>
            <a:chOff x="3671881" y="1178700"/>
            <a:chExt cx="5400721" cy="5925377"/>
          </a:xfrm>
        </p:grpSpPr>
        <p:pic>
          <p:nvPicPr>
            <p:cNvPr id="22538" name="Picture 2" descr="2-1拷貝">
              <a:extLst>
                <a:ext uri="{FF2B5EF4-FFF2-40B4-BE49-F238E27FC236}">
                  <a16:creationId xmlns:a16="http://schemas.microsoft.com/office/drawing/2014/main" id="{808BDC5C-ACF9-426A-A1B2-FD501F77B2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1881" y="1178700"/>
              <a:ext cx="5400720" cy="189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3" descr="3-1拷貝">
              <a:extLst>
                <a:ext uri="{FF2B5EF4-FFF2-40B4-BE49-F238E27FC236}">
                  <a16:creationId xmlns:a16="http://schemas.microsoft.com/office/drawing/2014/main" id="{0989B6CB-7047-4462-8304-898E252C5C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1881" y="3158964"/>
              <a:ext cx="5400720" cy="1980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0" name="Picture 4" descr="4-1拷貝">
              <a:extLst>
                <a:ext uri="{FF2B5EF4-FFF2-40B4-BE49-F238E27FC236}">
                  <a16:creationId xmlns:a16="http://schemas.microsoft.com/office/drawing/2014/main" id="{5E690C14-6DDE-49ED-BA0B-CC68B5D487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6851"/>
            <a:stretch>
              <a:fillRect/>
            </a:stretch>
          </p:blipFill>
          <p:spPr bwMode="auto">
            <a:xfrm>
              <a:off x="3671882" y="5229240"/>
              <a:ext cx="5400720" cy="187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535" name="文字方塊 37">
            <a:extLst>
              <a:ext uri="{FF2B5EF4-FFF2-40B4-BE49-F238E27FC236}">
                <a16:creationId xmlns:a16="http://schemas.microsoft.com/office/drawing/2014/main" id="{05D9DCC2-C734-4D30-B90E-CE64B502BB76}"/>
              </a:ext>
            </a:extLst>
          </p:cNvPr>
          <p:cNvSpPr txBox="1">
            <a:spLocks noChangeArrowheads="1"/>
          </p:cNvSpPr>
          <p:nvPr/>
        </p:nvSpPr>
        <p:spPr bwMode="auto">
          <a:xfrm>
            <a:off x="7842250" y="800100"/>
            <a:ext cx="1017588" cy="246063"/>
          </a:xfrm>
          <a:prstGeom prst="rect">
            <a:avLst/>
          </a:prstGeom>
          <a:solidFill>
            <a:schemeClr val="tx1">
              <a:alpha val="5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lnSpc>
                <a:spcPts val="1200"/>
              </a:lnSpc>
              <a:spcBef>
                <a:spcPct val="0"/>
              </a:spcBef>
              <a:buClrTx/>
              <a:buFontTx/>
              <a:buNone/>
            </a:pPr>
            <a:r>
              <a:rPr lang="zh-TW" altLang="en-US" sz="1200">
                <a:solidFill>
                  <a:schemeClr val="bg1"/>
                </a:solidFill>
                <a:latin typeface="微軟正黑體" panose="020B0604030504040204" pitchFamily="34" charset="-120"/>
                <a:ea typeface="微軟正黑體" panose="020B0604030504040204" pitchFamily="34" charset="-120"/>
              </a:rPr>
              <a:t>第一階段</a:t>
            </a:r>
          </a:p>
        </p:txBody>
      </p:sp>
      <p:sp>
        <p:nvSpPr>
          <p:cNvPr id="22536" name="文字方塊 37">
            <a:extLst>
              <a:ext uri="{FF2B5EF4-FFF2-40B4-BE49-F238E27FC236}">
                <a16:creationId xmlns:a16="http://schemas.microsoft.com/office/drawing/2014/main" id="{7CAA358B-D15A-410E-8248-2FBB864048BE}"/>
              </a:ext>
            </a:extLst>
          </p:cNvPr>
          <p:cNvSpPr txBox="1">
            <a:spLocks noChangeArrowheads="1"/>
          </p:cNvSpPr>
          <p:nvPr/>
        </p:nvSpPr>
        <p:spPr bwMode="auto">
          <a:xfrm>
            <a:off x="7875588" y="2732088"/>
            <a:ext cx="1017587" cy="246062"/>
          </a:xfrm>
          <a:prstGeom prst="rect">
            <a:avLst/>
          </a:prstGeom>
          <a:solidFill>
            <a:schemeClr val="tx1">
              <a:alpha val="5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lnSpc>
                <a:spcPts val="1200"/>
              </a:lnSpc>
              <a:spcBef>
                <a:spcPct val="0"/>
              </a:spcBef>
              <a:buClrTx/>
              <a:buFontTx/>
              <a:buNone/>
            </a:pPr>
            <a:r>
              <a:rPr lang="zh-TW" altLang="en-US" sz="1200">
                <a:solidFill>
                  <a:schemeClr val="bg1"/>
                </a:solidFill>
                <a:latin typeface="微軟正黑體" panose="020B0604030504040204" pitchFamily="34" charset="-120"/>
                <a:ea typeface="微軟正黑體" panose="020B0604030504040204" pitchFamily="34" charset="-120"/>
              </a:rPr>
              <a:t>第二階段</a:t>
            </a:r>
          </a:p>
        </p:txBody>
      </p:sp>
      <p:sp>
        <p:nvSpPr>
          <p:cNvPr id="22537" name="文字方塊 37">
            <a:extLst>
              <a:ext uri="{FF2B5EF4-FFF2-40B4-BE49-F238E27FC236}">
                <a16:creationId xmlns:a16="http://schemas.microsoft.com/office/drawing/2014/main" id="{DBB74F29-3547-4B2D-B10A-AAF4D42FDE6F}"/>
              </a:ext>
            </a:extLst>
          </p:cNvPr>
          <p:cNvSpPr txBox="1">
            <a:spLocks noChangeArrowheads="1"/>
          </p:cNvSpPr>
          <p:nvPr/>
        </p:nvSpPr>
        <p:spPr bwMode="auto">
          <a:xfrm>
            <a:off x="7875588" y="4598988"/>
            <a:ext cx="1017587" cy="246062"/>
          </a:xfrm>
          <a:prstGeom prst="rect">
            <a:avLst/>
          </a:prstGeom>
          <a:solidFill>
            <a:schemeClr val="tx1">
              <a:alpha val="5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lnSpc>
                <a:spcPts val="1200"/>
              </a:lnSpc>
              <a:spcBef>
                <a:spcPct val="0"/>
              </a:spcBef>
              <a:buClrTx/>
              <a:buFontTx/>
              <a:buNone/>
            </a:pPr>
            <a:r>
              <a:rPr lang="zh-TW" altLang="en-US" sz="1200">
                <a:solidFill>
                  <a:schemeClr val="bg1"/>
                </a:solidFill>
                <a:latin typeface="微軟正黑體" panose="020B0604030504040204" pitchFamily="34" charset="-120"/>
                <a:ea typeface="微軟正黑體" panose="020B0604030504040204" pitchFamily="34" charset="-120"/>
              </a:rPr>
              <a:t>第三階段</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3554" name="Group 6">
            <a:extLst>
              <a:ext uri="{FF2B5EF4-FFF2-40B4-BE49-F238E27FC236}">
                <a16:creationId xmlns:a16="http://schemas.microsoft.com/office/drawing/2014/main" id="{45D4B508-6750-44A4-AA27-3A8946712D21}"/>
              </a:ext>
            </a:extLst>
          </p:cNvPr>
          <p:cNvGrpSpPr>
            <a:grpSpLocks/>
          </p:cNvGrpSpPr>
          <p:nvPr/>
        </p:nvGrpSpPr>
        <p:grpSpPr bwMode="auto">
          <a:xfrm>
            <a:off x="341313" y="549275"/>
            <a:ext cx="4770437" cy="450850"/>
            <a:chOff x="215" y="742"/>
            <a:chExt cx="1905" cy="284"/>
          </a:xfrm>
        </p:grpSpPr>
        <p:sp>
          <p:nvSpPr>
            <p:cNvPr id="23661" name="Rectangle 7">
              <a:extLst>
                <a:ext uri="{FF2B5EF4-FFF2-40B4-BE49-F238E27FC236}">
                  <a16:creationId xmlns:a16="http://schemas.microsoft.com/office/drawing/2014/main" id="{610AD611-1932-40F5-9841-9C9E382AF1B0}"/>
                </a:ext>
              </a:extLst>
            </p:cNvPr>
            <p:cNvSpPr>
              <a:spLocks noChangeArrowheads="1"/>
            </p:cNvSpPr>
            <p:nvPr/>
          </p:nvSpPr>
          <p:spPr bwMode="gray">
            <a:xfrm>
              <a:off x="215" y="742"/>
              <a:ext cx="1292" cy="284"/>
            </a:xfrm>
            <a:prstGeom prst="rect">
              <a:avLst/>
            </a:prstGeom>
            <a:solidFill>
              <a:srgbClr val="808080"/>
            </a:solidFill>
            <a:ln w="25400" algn="ctr">
              <a:solidFill>
                <a:srgbClr val="FFFFFF"/>
              </a:solidFill>
              <a:miter lim="800000"/>
              <a:headEnd/>
              <a:tailEnd/>
            </a:ln>
            <a:effectLst>
              <a:outerShdw dist="107763" dir="2700000" algn="ctr" rotWithShape="0">
                <a:schemeClr val="bg2">
                  <a:alpha val="50000"/>
                </a:schemeClr>
              </a:outerShdw>
            </a:effec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a:lnSpc>
                  <a:spcPct val="85000"/>
                </a:lnSpc>
                <a:spcBef>
                  <a:spcPct val="30000"/>
                </a:spcBef>
                <a:buClrTx/>
                <a:buFontTx/>
                <a:buNone/>
              </a:pPr>
              <a:r>
                <a:rPr kumimoji="0" lang="zh-TW" altLang="en-US">
                  <a:solidFill>
                    <a:srgbClr val="FFFFFF"/>
                  </a:solidFill>
                  <a:ea typeface="典匠中特圓" pitchFamily="49" charset="-120"/>
                  <a:cs typeface="Times New Roman" panose="02020603050405020304" pitchFamily="18" charset="0"/>
                </a:rPr>
                <a:t>  </a:t>
              </a:r>
            </a:p>
          </p:txBody>
        </p:sp>
        <p:sp>
          <p:nvSpPr>
            <p:cNvPr id="23662" name="Rectangle 8">
              <a:extLst>
                <a:ext uri="{FF2B5EF4-FFF2-40B4-BE49-F238E27FC236}">
                  <a16:creationId xmlns:a16="http://schemas.microsoft.com/office/drawing/2014/main" id="{A50350AF-5FFA-479E-8347-16E645C9ABF3}"/>
                </a:ext>
              </a:extLst>
            </p:cNvPr>
            <p:cNvSpPr>
              <a:spLocks noChangeArrowheads="1"/>
            </p:cNvSpPr>
            <p:nvPr/>
          </p:nvSpPr>
          <p:spPr bwMode="auto">
            <a:xfrm>
              <a:off x="215" y="753"/>
              <a:ext cx="1270" cy="252"/>
            </a:xfrm>
            <a:prstGeom prst="rect">
              <a:avLst/>
            </a:prstGeom>
            <a:noFill/>
            <a:ln>
              <a:noFill/>
            </a:ln>
            <a:effectLst/>
            <a:extLst>
              <a:ext uri="{909E8E84-426E-40DD-AFC4-6F175D3DCCD1}">
                <a14:hiddenFill xmlns:a14="http://schemas.microsoft.com/office/drawing/2010/main">
                  <a:solidFill>
                    <a:srgbClr val="00FF00">
                      <a:alpha val="50195"/>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buClr>
                  <a:srgbClr val="663300"/>
                </a:buClr>
                <a:buFont typeface="Wingdings" panose="05000000000000000000" pitchFamily="2" charset="2"/>
                <a:buNone/>
              </a:pPr>
              <a:r>
                <a:rPr lang="zh-TW" altLang="en-US" b="1">
                  <a:solidFill>
                    <a:schemeClr val="bg1"/>
                  </a:solidFill>
                  <a:latin typeface="微軟正黑體" panose="020B0604030504040204" pitchFamily="34" charset="-120"/>
                  <a:ea typeface="微軟正黑體" panose="020B0604030504040204" pitchFamily="34" charset="-120"/>
                </a:rPr>
                <a:t>第一階段分析結果</a:t>
              </a:r>
            </a:p>
          </p:txBody>
        </p:sp>
        <p:grpSp>
          <p:nvGrpSpPr>
            <p:cNvPr id="23663" name="Group 9">
              <a:extLst>
                <a:ext uri="{FF2B5EF4-FFF2-40B4-BE49-F238E27FC236}">
                  <a16:creationId xmlns:a16="http://schemas.microsoft.com/office/drawing/2014/main" id="{4C692B7E-BC7A-4928-B38F-77EA0C158AC7}"/>
                </a:ext>
              </a:extLst>
            </p:cNvPr>
            <p:cNvGrpSpPr>
              <a:grpSpLocks/>
            </p:cNvGrpSpPr>
            <p:nvPr/>
          </p:nvGrpSpPr>
          <p:grpSpPr bwMode="auto">
            <a:xfrm>
              <a:off x="1605" y="833"/>
              <a:ext cx="515" cy="134"/>
              <a:chOff x="2310" y="1615"/>
              <a:chExt cx="880" cy="364"/>
            </a:xfrm>
          </p:grpSpPr>
          <p:sp>
            <p:nvSpPr>
              <p:cNvPr id="23664" name="AutoShape 10">
                <a:extLst>
                  <a:ext uri="{FF2B5EF4-FFF2-40B4-BE49-F238E27FC236}">
                    <a16:creationId xmlns:a16="http://schemas.microsoft.com/office/drawing/2014/main" id="{203B6EE6-E648-41DD-8CAD-97EE7C7E85CC}"/>
                  </a:ext>
                </a:extLst>
              </p:cNvPr>
              <p:cNvSpPr>
                <a:spLocks noChangeArrowheads="1"/>
              </p:cNvSpPr>
              <p:nvPr/>
            </p:nvSpPr>
            <p:spPr bwMode="gray">
              <a:xfrm rot="5400000">
                <a:off x="2229"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3665" name="AutoShape 11">
                <a:extLst>
                  <a:ext uri="{FF2B5EF4-FFF2-40B4-BE49-F238E27FC236}">
                    <a16:creationId xmlns:a16="http://schemas.microsoft.com/office/drawing/2014/main" id="{9876AD91-C0D2-4F25-B74E-04CA92919996}"/>
                  </a:ext>
                </a:extLst>
              </p:cNvPr>
              <p:cNvSpPr>
                <a:spLocks noChangeArrowheads="1"/>
              </p:cNvSpPr>
              <p:nvPr/>
            </p:nvSpPr>
            <p:spPr bwMode="gray">
              <a:xfrm rot="5400000">
                <a:off x="2572"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3666" name="AutoShape 12">
                <a:extLst>
                  <a:ext uri="{FF2B5EF4-FFF2-40B4-BE49-F238E27FC236}">
                    <a16:creationId xmlns:a16="http://schemas.microsoft.com/office/drawing/2014/main" id="{8845FDDD-8791-42EF-B2C3-01C61644EF48}"/>
                  </a:ext>
                </a:extLst>
              </p:cNvPr>
              <p:cNvSpPr>
                <a:spLocks noChangeArrowheads="1"/>
              </p:cNvSpPr>
              <p:nvPr/>
            </p:nvSpPr>
            <p:spPr bwMode="gray">
              <a:xfrm rot="5400000">
                <a:off x="2907"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grpSp>
      </p:grpSp>
      <p:sp>
        <p:nvSpPr>
          <p:cNvPr id="4099" name="Rectangle 5">
            <a:extLst>
              <a:ext uri="{FF2B5EF4-FFF2-40B4-BE49-F238E27FC236}">
                <a16:creationId xmlns:a16="http://schemas.microsoft.com/office/drawing/2014/main" id="{E40D2998-E5E1-4299-ACAF-C350C907D6FA}"/>
              </a:ext>
            </a:extLst>
          </p:cNvPr>
          <p:cNvSpPr>
            <a:spLocks noChangeArrowheads="1"/>
          </p:cNvSpPr>
          <p:nvPr/>
        </p:nvSpPr>
        <p:spPr bwMode="auto">
          <a:xfrm>
            <a:off x="365125" y="1133475"/>
            <a:ext cx="47466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itchFamily="2" charset="2"/>
              <a:buChar char="n"/>
              <a:defRPr kumimoji="1" sz="2000">
                <a:solidFill>
                  <a:schemeClr val="tx1"/>
                </a:solidFill>
                <a:latin typeface="Arial" charset="0"/>
                <a:ea typeface="華康細圓體" pitchFamily="49" charset="-120"/>
              </a:defRPr>
            </a:lvl1pPr>
            <a:lvl2pPr marL="742950" indent="-285750" algn="l" eaLnBrk="0" hangingPunct="0">
              <a:spcBef>
                <a:spcPct val="20000"/>
              </a:spcBef>
              <a:buClr>
                <a:schemeClr val="accent1"/>
              </a:buClr>
              <a:buSzPct val="75000"/>
              <a:buFont typeface="Wingdings" pitchFamily="2" charset="2"/>
              <a:buChar char="l"/>
              <a:defRPr kumimoji="1" sz="2800">
                <a:solidFill>
                  <a:srgbClr val="016483"/>
                </a:solidFill>
                <a:latin typeface="Arial" charset="0"/>
                <a:ea typeface="華康細圓體" pitchFamily="49" charset="-120"/>
              </a:defRPr>
            </a:lvl2pPr>
            <a:lvl3pPr marL="1143000" indent="-228600" algn="l" eaLnBrk="0" hangingPunct="0">
              <a:spcBef>
                <a:spcPct val="20000"/>
              </a:spcBef>
              <a:buClr>
                <a:schemeClr val="bg2"/>
              </a:buClr>
              <a:buSzPct val="60000"/>
              <a:buFont typeface="Wingdings" pitchFamily="2" charset="2"/>
              <a:buChar char="u"/>
              <a:defRPr kumimoji="1" sz="1600">
                <a:solidFill>
                  <a:schemeClr val="tx1"/>
                </a:solidFill>
                <a:latin typeface="Arial" charset="0"/>
                <a:ea typeface="華康細圓體" pitchFamily="49" charset="-120"/>
              </a:defRPr>
            </a:lvl3pPr>
            <a:lvl4pPr marL="1600200" indent="-228600" algn="l" eaLnBrk="0" hangingPunct="0">
              <a:spcBef>
                <a:spcPct val="20000"/>
              </a:spcBef>
              <a:buClr>
                <a:schemeClr val="folHlink"/>
              </a:buClr>
              <a:buFont typeface="Arial" charset="0"/>
              <a:buChar char="–"/>
              <a:defRPr kumimoji="1" sz="1600">
                <a:solidFill>
                  <a:schemeClr val="tx1"/>
                </a:solidFill>
                <a:latin typeface="Arial" charset="0"/>
                <a:ea typeface="華康細圓體" pitchFamily="49" charset="-120"/>
              </a:defRPr>
            </a:lvl4pPr>
            <a:lvl5pPr marL="2057400" indent="-228600" algn="l" eaLnBrk="0" hangingPunct="0">
              <a:spcBef>
                <a:spcPct val="20000"/>
              </a:spcBef>
              <a:buChar char="»"/>
              <a:defRPr kumimoji="1" sz="1600">
                <a:solidFill>
                  <a:schemeClr val="tx1"/>
                </a:solidFill>
                <a:latin typeface="Arial" charset="0"/>
                <a:ea typeface="華康細圓體" pitchFamily="49" charset="-120"/>
              </a:defRPr>
            </a:lvl5pPr>
            <a:lvl6pPr marL="25146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6pPr>
            <a:lvl7pPr marL="29718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7pPr>
            <a:lvl8pPr marL="34290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8pPr>
            <a:lvl9pPr marL="38862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9pPr>
          </a:lstStyle>
          <a:p>
            <a:pPr eaLnBrk="1" hangingPunct="1">
              <a:lnSpc>
                <a:spcPct val="110000"/>
              </a:lnSpc>
              <a:spcBef>
                <a:spcPct val="0"/>
              </a:spcBef>
              <a:buClr>
                <a:schemeClr val="tx2"/>
              </a:buClr>
              <a:defRPr/>
            </a:pPr>
            <a:r>
              <a:rPr lang="zh-TW" altLang="en-US" b="1" dirty="0">
                <a:latin typeface="微軟正黑體" panose="020B0604030504040204" pitchFamily="34" charset="-120"/>
                <a:ea typeface="微軟正黑體" panose="020B0604030504040204" pitchFamily="34" charset="-120"/>
              </a:rPr>
              <a:t>不同水深之單純水塘屋頂之熱效應比較</a:t>
            </a:r>
            <a:endParaRPr lang="en-US" altLang="zh-TW" b="1" dirty="0">
              <a:latin typeface="微軟正黑體" panose="020B0604030504040204" pitchFamily="34" charset="-120"/>
              <a:ea typeface="微軟正黑體" panose="020B0604030504040204" pitchFamily="34" charset="-120"/>
            </a:endParaRPr>
          </a:p>
          <a:p>
            <a:pPr marL="0" indent="0" eaLnBrk="1" hangingPunct="1">
              <a:lnSpc>
                <a:spcPct val="110000"/>
              </a:lnSpc>
              <a:spcBef>
                <a:spcPct val="0"/>
              </a:spcBef>
              <a:buClr>
                <a:schemeClr val="tx2"/>
              </a:buClr>
              <a:buFont typeface="Wingdings" pitchFamily="2" charset="2"/>
              <a:buNone/>
              <a:defRPr/>
            </a:pPr>
            <a:r>
              <a:rPr lang="zh-TW" altLang="en-US" sz="1600" b="1" dirty="0">
                <a:solidFill>
                  <a:srgbClr val="C00000"/>
                </a:solidFill>
                <a:latin typeface="微軟正黑體" panose="020B0604030504040204" pitchFamily="34" charset="-120"/>
                <a:ea typeface="微軟正黑體" panose="020B0604030504040204" pitchFamily="34" charset="-120"/>
              </a:rPr>
              <a:t>    屋頂降溫效果之比較</a:t>
            </a:r>
            <a:endParaRPr lang="en-US" altLang="zh-TW" sz="1600" b="1" dirty="0">
              <a:solidFill>
                <a:srgbClr val="C00000"/>
              </a:solidFill>
              <a:latin typeface="微軟正黑體" panose="020B0604030504040204" pitchFamily="34" charset="-120"/>
              <a:ea typeface="微軟正黑體" panose="020B0604030504040204" pitchFamily="34" charset="-120"/>
            </a:endParaRPr>
          </a:p>
        </p:txBody>
      </p:sp>
      <p:sp>
        <p:nvSpPr>
          <p:cNvPr id="23556" name="Rectangle 44">
            <a:extLst>
              <a:ext uri="{FF2B5EF4-FFF2-40B4-BE49-F238E27FC236}">
                <a16:creationId xmlns:a16="http://schemas.microsoft.com/office/drawing/2014/main" id="{3956FE8D-A030-42EF-AAE1-43697BE8AE31}"/>
              </a:ext>
            </a:extLst>
          </p:cNvPr>
          <p:cNvSpPr>
            <a:spLocks noChangeArrowheads="1"/>
          </p:cNvSpPr>
          <p:nvPr/>
        </p:nvSpPr>
        <p:spPr bwMode="auto">
          <a:xfrm>
            <a:off x="554038" y="2078038"/>
            <a:ext cx="3563937" cy="1274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74625" indent="-17462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1.</a:t>
            </a:r>
            <a:r>
              <a:rPr lang="zh-TW" altLang="en-US" sz="1400" b="1">
                <a:latin typeface="微軟正黑體" panose="020B0604030504040204" pitchFamily="34" charset="-120"/>
                <a:ea typeface="微軟正黑體" panose="020B0604030504040204" pitchFamily="34" charset="-120"/>
              </a:rPr>
              <a:t>分析日期：</a:t>
            </a:r>
            <a:r>
              <a:rPr lang="en-US" altLang="zh-TW" sz="1400">
                <a:latin typeface="微軟正黑體" panose="020B0604030504040204" pitchFamily="34" charset="-120"/>
                <a:ea typeface="微軟正黑體" panose="020B0604030504040204" pitchFamily="34" charset="-120"/>
              </a:rPr>
              <a:t>8/3</a:t>
            </a:r>
            <a:r>
              <a:rPr lang="zh-TW" altLang="en-US" sz="1400">
                <a:latin typeface="微軟正黑體" panose="020B0604030504040204" pitchFamily="34" charset="-120"/>
                <a:ea typeface="微軟正黑體" panose="020B0604030504040204" pitchFamily="34" charset="-120"/>
              </a:rPr>
              <a:t>清晨</a:t>
            </a:r>
            <a:r>
              <a:rPr lang="en-US" altLang="zh-TW" sz="1400">
                <a:latin typeface="微軟正黑體" panose="020B0604030504040204" pitchFamily="34" charset="-120"/>
                <a:ea typeface="微軟正黑體" panose="020B0604030504040204" pitchFamily="34" charset="-120"/>
              </a:rPr>
              <a:t>6:00</a:t>
            </a:r>
            <a:r>
              <a:rPr lang="zh-TW" altLang="en-US" sz="1400">
                <a:latin typeface="微軟正黑體" panose="020B0604030504040204" pitchFamily="34" charset="-120"/>
                <a:ea typeface="微軟正黑體" panose="020B0604030504040204" pitchFamily="34" charset="-120"/>
              </a:rPr>
              <a:t>至</a:t>
            </a:r>
            <a:r>
              <a:rPr lang="en-US" altLang="zh-TW" sz="1400">
                <a:latin typeface="微軟正黑體" panose="020B0604030504040204" pitchFamily="34" charset="-120"/>
                <a:ea typeface="微軟正黑體" panose="020B0604030504040204" pitchFamily="34" charset="-120"/>
              </a:rPr>
              <a:t>8/4</a:t>
            </a:r>
            <a:r>
              <a:rPr lang="zh-TW" altLang="en-US" sz="1400">
                <a:latin typeface="微軟正黑體" panose="020B0604030504040204" pitchFamily="34" charset="-120"/>
                <a:ea typeface="微軟正黑體" panose="020B0604030504040204" pitchFamily="34" charset="-120"/>
              </a:rPr>
              <a:t>清晨</a:t>
            </a:r>
            <a:r>
              <a:rPr lang="en-US" altLang="zh-TW" sz="1400">
                <a:latin typeface="微軟正黑體" panose="020B0604030504040204" pitchFamily="34" charset="-120"/>
                <a:ea typeface="微軟正黑體" panose="020B0604030504040204" pitchFamily="34" charset="-120"/>
              </a:rPr>
              <a:t>6:00</a:t>
            </a:r>
            <a:r>
              <a:rPr lang="zh-TW" altLang="en-US" sz="1400">
                <a:latin typeface="微軟正黑體" panose="020B0604030504040204" pitchFamily="34" charset="-120"/>
                <a:ea typeface="微軟正黑體" panose="020B0604030504040204" pitchFamily="34" charset="-120"/>
              </a:rPr>
              <a:t>。</a:t>
            </a:r>
            <a:endParaRPr lang="en-US" altLang="zh-TW" sz="14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endParaRPr lang="en-US" altLang="zh-TW" sz="8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2.</a:t>
            </a:r>
            <a:r>
              <a:rPr lang="zh-TW" altLang="en-US" sz="1400" b="1">
                <a:latin typeface="微軟正黑體" panose="020B0604030504040204" pitchFamily="34" charset="-120"/>
                <a:ea typeface="微軟正黑體" panose="020B0604030504040204" pitchFamily="34" charset="-120"/>
              </a:rPr>
              <a:t>降溫效果：</a:t>
            </a:r>
            <a:r>
              <a:rPr lang="zh-TW" altLang="en-US" sz="1400">
                <a:latin typeface="微軟正黑體" panose="020B0604030504040204" pitchFamily="34" charset="-120"/>
                <a:ea typeface="微軟正黑體" panose="020B0604030504040204" pitchFamily="34" charset="-120"/>
              </a:rPr>
              <a:t>水深越深的單純水塘屋頂，其降溫效果便越顯著，唯不同水塘降溫效果的差距均在</a:t>
            </a:r>
            <a:r>
              <a:rPr lang="en-US" altLang="zh-TW" sz="1400">
                <a:latin typeface="微軟正黑體" panose="020B0604030504040204" pitchFamily="34" charset="-120"/>
                <a:ea typeface="微軟正黑體" panose="020B0604030504040204" pitchFamily="34" charset="-120"/>
              </a:rPr>
              <a:t>0.50C</a:t>
            </a:r>
            <a:r>
              <a:rPr lang="zh-TW" altLang="en-US" sz="1400">
                <a:latin typeface="微軟正黑體" panose="020B0604030504040204" pitchFamily="34" charset="-120"/>
                <a:ea typeface="微軟正黑體" panose="020B0604030504040204" pitchFamily="34" charset="-120"/>
              </a:rPr>
              <a:t>以內，故不太明顯。</a:t>
            </a:r>
          </a:p>
        </p:txBody>
      </p:sp>
      <p:pic>
        <p:nvPicPr>
          <p:cNvPr id="23557" name="Picture 3" descr="8拷貝">
            <a:extLst>
              <a:ext uri="{FF2B5EF4-FFF2-40B4-BE49-F238E27FC236}">
                <a16:creationId xmlns:a16="http://schemas.microsoft.com/office/drawing/2014/main" id="{54B6AE5A-053E-4AF7-9209-E4DC155B16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52" t="3058" r="3175" b="13455"/>
          <a:stretch>
            <a:fillRect/>
          </a:stretch>
        </p:blipFill>
        <p:spPr bwMode="auto">
          <a:xfrm>
            <a:off x="4117975" y="1749425"/>
            <a:ext cx="4865688" cy="194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表格 2">
            <a:extLst>
              <a:ext uri="{FF2B5EF4-FFF2-40B4-BE49-F238E27FC236}">
                <a16:creationId xmlns:a16="http://schemas.microsoft.com/office/drawing/2014/main" id="{9050D6CD-BDD0-4566-9D47-1173B83BA297}"/>
              </a:ext>
            </a:extLst>
          </p:cNvPr>
          <p:cNvGraphicFramePr>
            <a:graphicFrameLocks noGrp="1"/>
          </p:cNvGraphicFramePr>
          <p:nvPr/>
        </p:nvGraphicFramePr>
        <p:xfrm>
          <a:off x="520700" y="4059238"/>
          <a:ext cx="8485188" cy="2028825"/>
        </p:xfrm>
        <a:graphic>
          <a:graphicData uri="http://schemas.openxmlformats.org/drawingml/2006/table">
            <a:tbl>
              <a:tblPr firstRow="1" firstCol="1" bandRow="1">
                <a:tableStyleId>{5C22544A-7EE6-4342-B048-85BDC9FD1C3A}</a:tableStyleId>
              </a:tblPr>
              <a:tblGrid>
                <a:gridCol w="1857333">
                  <a:extLst>
                    <a:ext uri="{9D8B030D-6E8A-4147-A177-3AD203B41FA5}">
                      <a16:colId xmlns:a16="http://schemas.microsoft.com/office/drawing/2014/main" val="20000"/>
                    </a:ext>
                  </a:extLst>
                </a:gridCol>
                <a:gridCol w="551776">
                  <a:extLst>
                    <a:ext uri="{9D8B030D-6E8A-4147-A177-3AD203B41FA5}">
                      <a16:colId xmlns:a16="http://schemas.microsoft.com/office/drawing/2014/main" val="20001"/>
                    </a:ext>
                  </a:extLst>
                </a:gridCol>
                <a:gridCol w="552711">
                  <a:extLst>
                    <a:ext uri="{9D8B030D-6E8A-4147-A177-3AD203B41FA5}">
                      <a16:colId xmlns:a16="http://schemas.microsoft.com/office/drawing/2014/main" val="20002"/>
                    </a:ext>
                  </a:extLst>
                </a:gridCol>
                <a:gridCol w="551776">
                  <a:extLst>
                    <a:ext uri="{9D8B030D-6E8A-4147-A177-3AD203B41FA5}">
                      <a16:colId xmlns:a16="http://schemas.microsoft.com/office/drawing/2014/main" val="20003"/>
                    </a:ext>
                  </a:extLst>
                </a:gridCol>
                <a:gridCol w="552711">
                  <a:extLst>
                    <a:ext uri="{9D8B030D-6E8A-4147-A177-3AD203B41FA5}">
                      <a16:colId xmlns:a16="http://schemas.microsoft.com/office/drawing/2014/main" val="20004"/>
                    </a:ext>
                  </a:extLst>
                </a:gridCol>
                <a:gridCol w="551776">
                  <a:extLst>
                    <a:ext uri="{9D8B030D-6E8A-4147-A177-3AD203B41FA5}">
                      <a16:colId xmlns:a16="http://schemas.microsoft.com/office/drawing/2014/main" val="20005"/>
                    </a:ext>
                  </a:extLst>
                </a:gridCol>
                <a:gridCol w="552711">
                  <a:extLst>
                    <a:ext uri="{9D8B030D-6E8A-4147-A177-3AD203B41FA5}">
                      <a16:colId xmlns:a16="http://schemas.microsoft.com/office/drawing/2014/main" val="20006"/>
                    </a:ext>
                  </a:extLst>
                </a:gridCol>
                <a:gridCol w="552711">
                  <a:extLst>
                    <a:ext uri="{9D8B030D-6E8A-4147-A177-3AD203B41FA5}">
                      <a16:colId xmlns:a16="http://schemas.microsoft.com/office/drawing/2014/main" val="20007"/>
                    </a:ext>
                  </a:extLst>
                </a:gridCol>
                <a:gridCol w="551776">
                  <a:extLst>
                    <a:ext uri="{9D8B030D-6E8A-4147-A177-3AD203B41FA5}">
                      <a16:colId xmlns:a16="http://schemas.microsoft.com/office/drawing/2014/main" val="20008"/>
                    </a:ext>
                  </a:extLst>
                </a:gridCol>
                <a:gridCol w="552711">
                  <a:extLst>
                    <a:ext uri="{9D8B030D-6E8A-4147-A177-3AD203B41FA5}">
                      <a16:colId xmlns:a16="http://schemas.microsoft.com/office/drawing/2014/main" val="20009"/>
                    </a:ext>
                  </a:extLst>
                </a:gridCol>
                <a:gridCol w="551776">
                  <a:extLst>
                    <a:ext uri="{9D8B030D-6E8A-4147-A177-3AD203B41FA5}">
                      <a16:colId xmlns:a16="http://schemas.microsoft.com/office/drawing/2014/main" val="20010"/>
                    </a:ext>
                  </a:extLst>
                </a:gridCol>
                <a:gridCol w="552711">
                  <a:extLst>
                    <a:ext uri="{9D8B030D-6E8A-4147-A177-3AD203B41FA5}">
                      <a16:colId xmlns:a16="http://schemas.microsoft.com/office/drawing/2014/main" val="20011"/>
                    </a:ext>
                  </a:extLst>
                </a:gridCol>
                <a:gridCol w="552711">
                  <a:extLst>
                    <a:ext uri="{9D8B030D-6E8A-4147-A177-3AD203B41FA5}">
                      <a16:colId xmlns:a16="http://schemas.microsoft.com/office/drawing/2014/main" val="20012"/>
                    </a:ext>
                  </a:extLst>
                </a:gridCol>
              </a:tblGrid>
              <a:tr h="717560">
                <a:tc>
                  <a:txBody>
                    <a:bodyPr/>
                    <a:lstStyle/>
                    <a:p>
                      <a:pPr algn="ctr">
                        <a:lnSpc>
                          <a:spcPts val="1200"/>
                        </a:lnSpc>
                        <a:spcAft>
                          <a:spcPts val="0"/>
                        </a:spcAft>
                      </a:pPr>
                      <a:r>
                        <a:rPr lang="zh-TW" sz="1200" kern="0" dirty="0">
                          <a:effectLst/>
                          <a:latin typeface="微軟正黑體" panose="020B0604030504040204" pitchFamily="34" charset="-120"/>
                          <a:ea typeface="微軟正黑體" panose="020B0604030504040204" pitchFamily="34" charset="-120"/>
                        </a:rPr>
                        <a:t>　</a:t>
                      </a:r>
                      <a:r>
                        <a:rPr lang="zh-TW" altLang="en-US" sz="1200" kern="0" dirty="0">
                          <a:effectLst/>
                          <a:latin typeface="微軟正黑體" panose="020B0604030504040204" pitchFamily="34" charset="-120"/>
                          <a:ea typeface="微軟正黑體" panose="020B0604030504040204" pitchFamily="34" charset="-120"/>
                        </a:rPr>
                        <a:t>時段</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06:00~</a:t>
                      </a:r>
                      <a:endParaRPr lang="zh-TW" sz="1200" kern="100" dirty="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08:00</a:t>
                      </a:r>
                      <a:br>
                        <a:rPr lang="en-US" sz="800" kern="0" dirty="0">
                          <a:effectLst/>
                          <a:latin typeface="微軟正黑體" panose="020B0604030504040204" pitchFamily="34" charset="-120"/>
                          <a:ea typeface="微軟正黑體" panose="020B0604030504040204" pitchFamily="34" charset="-120"/>
                        </a:rPr>
                      </a:br>
                      <a:r>
                        <a:rPr lang="en-US" sz="800" kern="0" dirty="0">
                          <a:effectLst/>
                          <a:latin typeface="微軟正黑體" panose="020B0604030504040204" pitchFamily="34" charset="-120"/>
                          <a:ea typeface="微軟正黑體" panose="020B0604030504040204" pitchFamily="34" charset="-120"/>
                        </a:rPr>
                        <a:t>(</a:t>
                      </a:r>
                      <a:r>
                        <a:rPr lang="zh-TW" sz="800" kern="0" dirty="0">
                          <a:effectLst/>
                          <a:latin typeface="微軟正黑體" panose="020B0604030504040204" pitchFamily="34" charset="-120"/>
                          <a:ea typeface="微軟正黑體" panose="020B0604030504040204" pitchFamily="34" charset="-120"/>
                        </a:rPr>
                        <a:t>℃</a:t>
                      </a:r>
                      <a:r>
                        <a:rPr lang="en-US" sz="8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08:00~</a:t>
                      </a:r>
                      <a:endParaRPr lang="zh-TW" sz="1200" kern="100" dirty="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10:00</a:t>
                      </a:r>
                      <a:br>
                        <a:rPr lang="en-US" sz="800" kern="0" dirty="0">
                          <a:effectLst/>
                          <a:latin typeface="微軟正黑體" panose="020B0604030504040204" pitchFamily="34" charset="-120"/>
                          <a:ea typeface="微軟正黑體" panose="020B0604030504040204" pitchFamily="34" charset="-120"/>
                        </a:rPr>
                      </a:br>
                      <a:r>
                        <a:rPr lang="en-US" sz="800" kern="0" dirty="0">
                          <a:effectLst/>
                          <a:latin typeface="微軟正黑體" panose="020B0604030504040204" pitchFamily="34" charset="-120"/>
                          <a:ea typeface="微軟正黑體" panose="020B0604030504040204" pitchFamily="34" charset="-120"/>
                        </a:rPr>
                        <a:t>(</a:t>
                      </a:r>
                      <a:r>
                        <a:rPr lang="zh-TW" sz="800" kern="0" dirty="0">
                          <a:effectLst/>
                          <a:latin typeface="微軟正黑體" panose="020B0604030504040204" pitchFamily="34" charset="-120"/>
                          <a:ea typeface="微軟正黑體" panose="020B0604030504040204" pitchFamily="34" charset="-120"/>
                        </a:rPr>
                        <a:t>℃</a:t>
                      </a:r>
                      <a:r>
                        <a:rPr lang="en-US" sz="8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10:00~</a:t>
                      </a:r>
                      <a:endParaRPr lang="zh-TW" sz="1200" kern="100" dirty="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12:00</a:t>
                      </a:r>
                      <a:br>
                        <a:rPr lang="en-US" sz="800" kern="0" dirty="0">
                          <a:effectLst/>
                          <a:latin typeface="微軟正黑體" panose="020B0604030504040204" pitchFamily="34" charset="-120"/>
                          <a:ea typeface="微軟正黑體" panose="020B0604030504040204" pitchFamily="34" charset="-120"/>
                        </a:rPr>
                      </a:br>
                      <a:r>
                        <a:rPr lang="en-US" sz="800" kern="0" dirty="0">
                          <a:effectLst/>
                          <a:latin typeface="微軟正黑體" panose="020B0604030504040204" pitchFamily="34" charset="-120"/>
                          <a:ea typeface="微軟正黑體" panose="020B0604030504040204" pitchFamily="34" charset="-120"/>
                        </a:rPr>
                        <a:t>(</a:t>
                      </a:r>
                      <a:r>
                        <a:rPr lang="zh-TW" sz="800" kern="0" dirty="0">
                          <a:effectLst/>
                          <a:latin typeface="微軟正黑體" panose="020B0604030504040204" pitchFamily="34" charset="-120"/>
                          <a:ea typeface="微軟正黑體" panose="020B0604030504040204" pitchFamily="34" charset="-120"/>
                        </a:rPr>
                        <a:t>℃</a:t>
                      </a:r>
                      <a:r>
                        <a:rPr lang="en-US" sz="8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12:00~</a:t>
                      </a:r>
                      <a:endParaRPr lang="zh-TW" sz="1200" kern="100" dirty="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14:00</a:t>
                      </a:r>
                      <a:br>
                        <a:rPr lang="en-US" sz="800" kern="0" dirty="0">
                          <a:effectLst/>
                          <a:latin typeface="微軟正黑體" panose="020B0604030504040204" pitchFamily="34" charset="-120"/>
                          <a:ea typeface="微軟正黑體" panose="020B0604030504040204" pitchFamily="34" charset="-120"/>
                        </a:rPr>
                      </a:br>
                      <a:r>
                        <a:rPr lang="en-US" sz="800" kern="0" dirty="0">
                          <a:effectLst/>
                          <a:latin typeface="微軟正黑體" panose="020B0604030504040204" pitchFamily="34" charset="-120"/>
                          <a:ea typeface="微軟正黑體" panose="020B0604030504040204" pitchFamily="34" charset="-120"/>
                        </a:rPr>
                        <a:t>(</a:t>
                      </a:r>
                      <a:r>
                        <a:rPr lang="zh-TW" sz="800" kern="0" dirty="0">
                          <a:effectLst/>
                          <a:latin typeface="微軟正黑體" panose="020B0604030504040204" pitchFamily="34" charset="-120"/>
                          <a:ea typeface="微軟正黑體" panose="020B0604030504040204" pitchFamily="34" charset="-120"/>
                        </a:rPr>
                        <a:t>℃</a:t>
                      </a:r>
                      <a:r>
                        <a:rPr lang="en-US" sz="8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14:00~</a:t>
                      </a:r>
                      <a:endParaRPr lang="zh-TW" sz="1200" kern="100" dirty="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16:00</a:t>
                      </a:r>
                      <a:br>
                        <a:rPr lang="en-US" sz="800" kern="0" dirty="0">
                          <a:effectLst/>
                          <a:latin typeface="微軟正黑體" panose="020B0604030504040204" pitchFamily="34" charset="-120"/>
                          <a:ea typeface="微軟正黑體" panose="020B0604030504040204" pitchFamily="34" charset="-120"/>
                        </a:rPr>
                      </a:br>
                      <a:r>
                        <a:rPr lang="en-US" sz="800" kern="0" dirty="0">
                          <a:effectLst/>
                          <a:latin typeface="微軟正黑體" panose="020B0604030504040204" pitchFamily="34" charset="-120"/>
                          <a:ea typeface="微軟正黑體" panose="020B0604030504040204" pitchFamily="34" charset="-120"/>
                        </a:rPr>
                        <a:t>(</a:t>
                      </a:r>
                      <a:r>
                        <a:rPr lang="zh-TW" sz="800" kern="0" dirty="0">
                          <a:effectLst/>
                          <a:latin typeface="微軟正黑體" panose="020B0604030504040204" pitchFamily="34" charset="-120"/>
                          <a:ea typeface="微軟正黑體" panose="020B0604030504040204" pitchFamily="34" charset="-120"/>
                        </a:rPr>
                        <a:t>℃</a:t>
                      </a:r>
                      <a:r>
                        <a:rPr lang="en-US" sz="8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16:00~</a:t>
                      </a:r>
                      <a:endParaRPr lang="zh-TW" sz="1200" kern="100" dirty="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18:00</a:t>
                      </a:r>
                      <a:br>
                        <a:rPr lang="en-US" sz="800" kern="0" dirty="0">
                          <a:effectLst/>
                          <a:latin typeface="微軟正黑體" panose="020B0604030504040204" pitchFamily="34" charset="-120"/>
                          <a:ea typeface="微軟正黑體" panose="020B0604030504040204" pitchFamily="34" charset="-120"/>
                        </a:rPr>
                      </a:br>
                      <a:r>
                        <a:rPr lang="en-US" sz="800" kern="0" dirty="0">
                          <a:effectLst/>
                          <a:latin typeface="微軟正黑體" panose="020B0604030504040204" pitchFamily="34" charset="-120"/>
                          <a:ea typeface="微軟正黑體" panose="020B0604030504040204" pitchFamily="34" charset="-120"/>
                        </a:rPr>
                        <a:t>(</a:t>
                      </a:r>
                      <a:r>
                        <a:rPr lang="zh-TW" sz="800" kern="0" dirty="0">
                          <a:effectLst/>
                          <a:latin typeface="微軟正黑體" panose="020B0604030504040204" pitchFamily="34" charset="-120"/>
                          <a:ea typeface="微軟正黑體" panose="020B0604030504040204" pitchFamily="34" charset="-120"/>
                        </a:rPr>
                        <a:t>℃</a:t>
                      </a:r>
                      <a:r>
                        <a:rPr lang="en-US" sz="8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18:00~</a:t>
                      </a:r>
                      <a:endParaRPr lang="zh-TW" sz="1200" kern="100" dirty="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20:00</a:t>
                      </a:r>
                      <a:br>
                        <a:rPr lang="en-US" sz="800" kern="0" dirty="0">
                          <a:effectLst/>
                          <a:latin typeface="微軟正黑體" panose="020B0604030504040204" pitchFamily="34" charset="-120"/>
                          <a:ea typeface="微軟正黑體" panose="020B0604030504040204" pitchFamily="34" charset="-120"/>
                        </a:rPr>
                      </a:br>
                      <a:r>
                        <a:rPr lang="en-US" sz="800" kern="0" dirty="0">
                          <a:effectLst/>
                          <a:latin typeface="微軟正黑體" panose="020B0604030504040204" pitchFamily="34" charset="-120"/>
                          <a:ea typeface="微軟正黑體" panose="020B0604030504040204" pitchFamily="34" charset="-120"/>
                        </a:rPr>
                        <a:t>(</a:t>
                      </a:r>
                      <a:r>
                        <a:rPr lang="zh-TW" sz="800" kern="0" dirty="0">
                          <a:effectLst/>
                          <a:latin typeface="微軟正黑體" panose="020B0604030504040204" pitchFamily="34" charset="-120"/>
                          <a:ea typeface="微軟正黑體" panose="020B0604030504040204" pitchFamily="34" charset="-120"/>
                        </a:rPr>
                        <a:t>℃</a:t>
                      </a:r>
                      <a:r>
                        <a:rPr lang="en-US" sz="8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20:00~</a:t>
                      </a:r>
                      <a:endParaRPr lang="zh-TW" sz="1200" kern="100" dirty="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22:00</a:t>
                      </a:r>
                      <a:br>
                        <a:rPr lang="en-US" sz="800" kern="0" dirty="0">
                          <a:effectLst/>
                          <a:latin typeface="微軟正黑體" panose="020B0604030504040204" pitchFamily="34" charset="-120"/>
                          <a:ea typeface="微軟正黑體" panose="020B0604030504040204" pitchFamily="34" charset="-120"/>
                        </a:rPr>
                      </a:br>
                      <a:r>
                        <a:rPr lang="en-US" sz="800" kern="0" dirty="0">
                          <a:effectLst/>
                          <a:latin typeface="微軟正黑體" panose="020B0604030504040204" pitchFamily="34" charset="-120"/>
                          <a:ea typeface="微軟正黑體" panose="020B0604030504040204" pitchFamily="34" charset="-120"/>
                        </a:rPr>
                        <a:t>(</a:t>
                      </a:r>
                      <a:r>
                        <a:rPr lang="zh-TW" sz="800" kern="0" dirty="0">
                          <a:effectLst/>
                          <a:latin typeface="微軟正黑體" panose="020B0604030504040204" pitchFamily="34" charset="-120"/>
                          <a:ea typeface="微軟正黑體" panose="020B0604030504040204" pitchFamily="34" charset="-120"/>
                        </a:rPr>
                        <a:t>℃</a:t>
                      </a:r>
                      <a:r>
                        <a:rPr lang="en-US" sz="8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22:00~</a:t>
                      </a:r>
                      <a:endParaRPr lang="zh-TW" sz="1200" kern="100" dirty="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24:00</a:t>
                      </a:r>
                      <a:br>
                        <a:rPr lang="en-US" sz="800" kern="0" dirty="0">
                          <a:effectLst/>
                          <a:latin typeface="微軟正黑體" panose="020B0604030504040204" pitchFamily="34" charset="-120"/>
                          <a:ea typeface="微軟正黑體" panose="020B0604030504040204" pitchFamily="34" charset="-120"/>
                        </a:rPr>
                      </a:br>
                      <a:r>
                        <a:rPr lang="en-US" sz="800" kern="0" dirty="0">
                          <a:effectLst/>
                          <a:latin typeface="微軟正黑體" panose="020B0604030504040204" pitchFamily="34" charset="-120"/>
                          <a:ea typeface="微軟正黑體" panose="020B0604030504040204" pitchFamily="34" charset="-120"/>
                        </a:rPr>
                        <a:t>(</a:t>
                      </a:r>
                      <a:r>
                        <a:rPr lang="zh-TW" sz="800" kern="0" dirty="0">
                          <a:effectLst/>
                          <a:latin typeface="微軟正黑體" panose="020B0604030504040204" pitchFamily="34" charset="-120"/>
                          <a:ea typeface="微軟正黑體" panose="020B0604030504040204" pitchFamily="34" charset="-120"/>
                        </a:rPr>
                        <a:t>℃</a:t>
                      </a:r>
                      <a:r>
                        <a:rPr lang="en-US" sz="8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24:00~</a:t>
                      </a:r>
                      <a:endParaRPr lang="zh-TW" sz="1200" kern="100" dirty="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02:00</a:t>
                      </a:r>
                      <a:br>
                        <a:rPr lang="en-US" sz="800" kern="0" dirty="0">
                          <a:effectLst/>
                          <a:latin typeface="微軟正黑體" panose="020B0604030504040204" pitchFamily="34" charset="-120"/>
                          <a:ea typeface="微軟正黑體" panose="020B0604030504040204" pitchFamily="34" charset="-120"/>
                        </a:rPr>
                      </a:br>
                      <a:r>
                        <a:rPr lang="en-US" sz="800" kern="0" dirty="0">
                          <a:effectLst/>
                          <a:latin typeface="微軟正黑體" panose="020B0604030504040204" pitchFamily="34" charset="-120"/>
                          <a:ea typeface="微軟正黑體" panose="020B0604030504040204" pitchFamily="34" charset="-120"/>
                        </a:rPr>
                        <a:t>(</a:t>
                      </a:r>
                      <a:r>
                        <a:rPr lang="zh-TW" sz="800" kern="0" dirty="0">
                          <a:effectLst/>
                          <a:latin typeface="微軟正黑體" panose="020B0604030504040204" pitchFamily="34" charset="-120"/>
                          <a:ea typeface="微軟正黑體" panose="020B0604030504040204" pitchFamily="34" charset="-120"/>
                        </a:rPr>
                        <a:t>℃</a:t>
                      </a:r>
                      <a:r>
                        <a:rPr lang="en-US" sz="8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02:00~</a:t>
                      </a:r>
                      <a:endParaRPr lang="zh-TW" sz="1200" kern="100" dirty="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04:00</a:t>
                      </a:r>
                      <a:br>
                        <a:rPr lang="en-US" sz="800" kern="0" dirty="0">
                          <a:effectLst/>
                          <a:latin typeface="微軟正黑體" panose="020B0604030504040204" pitchFamily="34" charset="-120"/>
                          <a:ea typeface="微軟正黑體" panose="020B0604030504040204" pitchFamily="34" charset="-120"/>
                        </a:rPr>
                      </a:br>
                      <a:r>
                        <a:rPr lang="en-US" sz="800" kern="0" dirty="0">
                          <a:effectLst/>
                          <a:latin typeface="微軟正黑體" panose="020B0604030504040204" pitchFamily="34" charset="-120"/>
                          <a:ea typeface="微軟正黑體" panose="020B0604030504040204" pitchFamily="34" charset="-120"/>
                        </a:rPr>
                        <a:t>(</a:t>
                      </a:r>
                      <a:r>
                        <a:rPr lang="zh-TW" sz="800" kern="0" dirty="0">
                          <a:effectLst/>
                          <a:latin typeface="微軟正黑體" panose="020B0604030504040204" pitchFamily="34" charset="-120"/>
                          <a:ea typeface="微軟正黑體" panose="020B0604030504040204" pitchFamily="34" charset="-120"/>
                        </a:rPr>
                        <a:t>℃</a:t>
                      </a:r>
                      <a:r>
                        <a:rPr lang="en-US" sz="8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04:00~</a:t>
                      </a:r>
                      <a:endParaRPr lang="zh-TW" sz="1200" kern="100" dirty="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06:00</a:t>
                      </a:r>
                      <a:br>
                        <a:rPr lang="en-US" sz="800" kern="0" dirty="0">
                          <a:effectLst/>
                          <a:latin typeface="微軟正黑體" panose="020B0604030504040204" pitchFamily="34" charset="-120"/>
                          <a:ea typeface="微軟正黑體" panose="020B0604030504040204" pitchFamily="34" charset="-120"/>
                        </a:rPr>
                      </a:br>
                      <a:r>
                        <a:rPr lang="en-US" sz="800" kern="0" dirty="0">
                          <a:effectLst/>
                          <a:latin typeface="微軟正黑體" panose="020B0604030504040204" pitchFamily="34" charset="-120"/>
                          <a:ea typeface="微軟正黑體" panose="020B0604030504040204" pitchFamily="34" charset="-120"/>
                        </a:rPr>
                        <a:t>(</a:t>
                      </a:r>
                      <a:r>
                        <a:rPr lang="zh-TW" sz="800" kern="0" dirty="0">
                          <a:effectLst/>
                          <a:latin typeface="微軟正黑體" panose="020B0604030504040204" pitchFamily="34" charset="-120"/>
                          <a:ea typeface="微軟正黑體" panose="020B0604030504040204" pitchFamily="34" charset="-120"/>
                        </a:rPr>
                        <a:t>℃</a:t>
                      </a:r>
                      <a:r>
                        <a:rPr lang="en-US" sz="8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extLst>
                  <a:ext uri="{0D108BD9-81ED-4DB2-BD59-A6C34878D82A}">
                    <a16:rowId xmlns:a16="http://schemas.microsoft.com/office/drawing/2014/main" val="10000"/>
                  </a:ext>
                </a:extLst>
              </a:tr>
              <a:tr h="262662">
                <a:tc>
                  <a:txBody>
                    <a:bodyPr/>
                    <a:lstStyle/>
                    <a:p>
                      <a:pPr>
                        <a:lnSpc>
                          <a:spcPts val="1400"/>
                        </a:lnSpc>
                        <a:spcAft>
                          <a:spcPts val="0"/>
                        </a:spcAft>
                      </a:pPr>
                      <a:r>
                        <a:rPr lang="zh-TW" sz="1200" kern="100" dirty="0">
                          <a:effectLst/>
                          <a:latin typeface="微軟正黑體" panose="020B0604030504040204" pitchFamily="34" charset="-120"/>
                          <a:ea typeface="微軟正黑體" panose="020B0604030504040204" pitchFamily="34" charset="-120"/>
                        </a:rPr>
                        <a:t>屋頂磁磚表面溫度</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30.4</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dirty="0">
                          <a:effectLst/>
                          <a:latin typeface="微軟正黑體" panose="020B0604030504040204" pitchFamily="34" charset="-120"/>
                          <a:ea typeface="微軟正黑體" panose="020B0604030504040204" pitchFamily="34" charset="-120"/>
                        </a:rPr>
                        <a:t>37.1</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dirty="0">
                          <a:effectLst/>
                          <a:latin typeface="微軟正黑體" panose="020B0604030504040204" pitchFamily="34" charset="-120"/>
                          <a:ea typeface="微軟正黑體" panose="020B0604030504040204" pitchFamily="34" charset="-120"/>
                        </a:rPr>
                        <a:t>47.7</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48.0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46.4</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39.1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35.7</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33.5</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30.3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28.8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28.1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28.2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extLst>
                  <a:ext uri="{0D108BD9-81ED-4DB2-BD59-A6C34878D82A}">
                    <a16:rowId xmlns:a16="http://schemas.microsoft.com/office/drawing/2014/main" val="10001"/>
                  </a:ext>
                </a:extLst>
              </a:tr>
              <a:tr h="262151">
                <a:tc>
                  <a:txBody>
                    <a:bodyPr/>
                    <a:lstStyle/>
                    <a:p>
                      <a:pPr>
                        <a:lnSpc>
                          <a:spcPts val="1400"/>
                        </a:lnSpc>
                        <a:spcAft>
                          <a:spcPts val="0"/>
                        </a:spcAft>
                      </a:pPr>
                      <a:r>
                        <a:rPr lang="en-US" sz="1200" kern="100" dirty="0">
                          <a:effectLst/>
                          <a:latin typeface="微軟正黑體" panose="020B0604030504040204" pitchFamily="34" charset="-120"/>
                          <a:ea typeface="微軟正黑體" panose="020B0604030504040204" pitchFamily="34" charset="-120"/>
                        </a:rPr>
                        <a:t>10cm</a:t>
                      </a:r>
                      <a:r>
                        <a:rPr lang="zh-TW" sz="1200" kern="100" dirty="0">
                          <a:effectLst/>
                          <a:latin typeface="微軟正黑體" panose="020B0604030504040204" pitchFamily="34" charset="-120"/>
                          <a:ea typeface="微軟正黑體" panose="020B0604030504040204" pitchFamily="34" charset="-120"/>
                        </a:rPr>
                        <a:t>單純水塘降溫效果</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2.6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8.2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dirty="0">
                          <a:effectLst/>
                          <a:latin typeface="微軟正黑體" panose="020B0604030504040204" pitchFamily="34" charset="-120"/>
                          <a:ea typeface="微軟正黑體" panose="020B0604030504040204" pitchFamily="34" charset="-120"/>
                        </a:rPr>
                        <a:t>13.8</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dirty="0">
                          <a:effectLst/>
                          <a:latin typeface="微軟正黑體" panose="020B0604030504040204" pitchFamily="34" charset="-120"/>
                          <a:ea typeface="微軟正黑體" panose="020B0604030504040204" pitchFamily="34" charset="-120"/>
                        </a:rPr>
                        <a:t>9.7</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8.5</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3.7</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2.5</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1.8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0.4</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1.2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1.2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1.5</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extLst>
                  <a:ext uri="{0D108BD9-81ED-4DB2-BD59-A6C34878D82A}">
                    <a16:rowId xmlns:a16="http://schemas.microsoft.com/office/drawing/2014/main" val="10002"/>
                  </a:ext>
                </a:extLst>
              </a:tr>
              <a:tr h="262151">
                <a:tc>
                  <a:txBody>
                    <a:bodyPr/>
                    <a:lstStyle/>
                    <a:p>
                      <a:pPr>
                        <a:lnSpc>
                          <a:spcPts val="1400"/>
                        </a:lnSpc>
                        <a:spcAft>
                          <a:spcPts val="0"/>
                        </a:spcAft>
                      </a:pPr>
                      <a:r>
                        <a:rPr lang="en-US" sz="1200" kern="100" dirty="0">
                          <a:effectLst/>
                          <a:latin typeface="微軟正黑體" panose="020B0604030504040204" pitchFamily="34" charset="-120"/>
                          <a:ea typeface="微軟正黑體" panose="020B0604030504040204" pitchFamily="34" charset="-120"/>
                        </a:rPr>
                        <a:t>15cm</a:t>
                      </a:r>
                      <a:r>
                        <a:rPr lang="zh-TW" sz="1200" kern="100" dirty="0">
                          <a:effectLst/>
                          <a:latin typeface="微軟正黑體" panose="020B0604030504040204" pitchFamily="34" charset="-120"/>
                          <a:ea typeface="微軟正黑體" panose="020B0604030504040204" pitchFamily="34" charset="-120"/>
                        </a:rPr>
                        <a:t>單純水塘降溫效果</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2.5</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8.1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13.4</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dirty="0">
                          <a:effectLst/>
                          <a:latin typeface="微軟正黑體" panose="020B0604030504040204" pitchFamily="34" charset="-120"/>
                          <a:ea typeface="微軟正黑體" panose="020B0604030504040204" pitchFamily="34" charset="-120"/>
                        </a:rPr>
                        <a:t>9.5</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dirty="0">
                          <a:effectLst/>
                          <a:latin typeface="微軟正黑體" panose="020B0604030504040204" pitchFamily="34" charset="-120"/>
                          <a:ea typeface="微軟正黑體" panose="020B0604030504040204" pitchFamily="34" charset="-120"/>
                        </a:rPr>
                        <a:t>8.3</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3.5</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2.3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1.6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0.2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dirty="0">
                          <a:effectLst/>
                          <a:latin typeface="微軟正黑體" panose="020B0604030504040204" pitchFamily="34" charset="-120"/>
                          <a:ea typeface="微軟正黑體" panose="020B0604030504040204" pitchFamily="34" charset="-120"/>
                        </a:rPr>
                        <a:t>0.8</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0.8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1.2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extLst>
                  <a:ext uri="{0D108BD9-81ED-4DB2-BD59-A6C34878D82A}">
                    <a16:rowId xmlns:a16="http://schemas.microsoft.com/office/drawing/2014/main" val="10003"/>
                  </a:ext>
                </a:extLst>
              </a:tr>
              <a:tr h="262151">
                <a:tc>
                  <a:txBody>
                    <a:bodyPr/>
                    <a:lstStyle/>
                    <a:p>
                      <a:pPr>
                        <a:lnSpc>
                          <a:spcPts val="1400"/>
                        </a:lnSpc>
                        <a:spcAft>
                          <a:spcPts val="0"/>
                        </a:spcAft>
                      </a:pPr>
                      <a:r>
                        <a:rPr lang="en-US" sz="1200" kern="100" dirty="0">
                          <a:effectLst/>
                          <a:latin typeface="微軟正黑體" panose="020B0604030504040204" pitchFamily="34" charset="-120"/>
                          <a:ea typeface="微軟正黑體" panose="020B0604030504040204" pitchFamily="34" charset="-120"/>
                        </a:rPr>
                        <a:t>20cm</a:t>
                      </a:r>
                      <a:r>
                        <a:rPr lang="zh-TW" sz="1200" kern="100" dirty="0">
                          <a:effectLst/>
                          <a:latin typeface="微軟正黑體" panose="020B0604030504040204" pitchFamily="34" charset="-120"/>
                          <a:ea typeface="微軟正黑體" panose="020B0604030504040204" pitchFamily="34" charset="-120"/>
                        </a:rPr>
                        <a:t>單純水塘降溫效果</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2.7</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8.2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13.6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9.9</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dirty="0">
                          <a:effectLst/>
                          <a:latin typeface="微軟正黑體" panose="020B0604030504040204" pitchFamily="34" charset="-120"/>
                          <a:ea typeface="微軟正黑體" panose="020B0604030504040204" pitchFamily="34" charset="-120"/>
                        </a:rPr>
                        <a:t>8.7</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dirty="0">
                          <a:effectLst/>
                          <a:latin typeface="微軟正黑體" panose="020B0604030504040204" pitchFamily="34" charset="-120"/>
                          <a:ea typeface="微軟正黑體" panose="020B0604030504040204" pitchFamily="34" charset="-120"/>
                        </a:rPr>
                        <a:t>3.9</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dirty="0">
                          <a:effectLst/>
                          <a:latin typeface="微軟正黑體" panose="020B0604030504040204" pitchFamily="34" charset="-120"/>
                          <a:ea typeface="微軟正黑體" panose="020B0604030504040204" pitchFamily="34" charset="-120"/>
                        </a:rPr>
                        <a:t>2.6</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1.8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0.1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0.6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dirty="0">
                          <a:effectLst/>
                          <a:latin typeface="微軟正黑體" panose="020B0604030504040204" pitchFamily="34" charset="-120"/>
                          <a:ea typeface="微軟正黑體" panose="020B0604030504040204" pitchFamily="34" charset="-120"/>
                        </a:rPr>
                        <a:t>0.7</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dirty="0">
                          <a:effectLst/>
                          <a:latin typeface="微軟正黑體" panose="020B0604030504040204" pitchFamily="34" charset="-120"/>
                          <a:ea typeface="微軟正黑體" panose="020B0604030504040204" pitchFamily="34" charset="-120"/>
                        </a:rPr>
                        <a:t>1.1</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extLst>
                  <a:ext uri="{0D108BD9-81ED-4DB2-BD59-A6C34878D82A}">
                    <a16:rowId xmlns:a16="http://schemas.microsoft.com/office/drawing/2014/main" val="10004"/>
                  </a:ext>
                </a:extLst>
              </a:tr>
              <a:tr h="262151">
                <a:tc>
                  <a:txBody>
                    <a:bodyPr/>
                    <a:lstStyle/>
                    <a:p>
                      <a:pPr>
                        <a:lnSpc>
                          <a:spcPts val="1400"/>
                        </a:lnSpc>
                        <a:spcAft>
                          <a:spcPts val="0"/>
                        </a:spcAft>
                      </a:pPr>
                      <a:r>
                        <a:rPr lang="en-US" sz="1200" kern="100" dirty="0">
                          <a:effectLst/>
                          <a:latin typeface="微軟正黑體" panose="020B0604030504040204" pitchFamily="34" charset="-120"/>
                          <a:ea typeface="微軟正黑體" panose="020B0604030504040204" pitchFamily="34" charset="-120"/>
                        </a:rPr>
                        <a:t>30cm</a:t>
                      </a:r>
                      <a:r>
                        <a:rPr lang="zh-TW" sz="1200" kern="100" dirty="0">
                          <a:effectLst/>
                          <a:latin typeface="微軟正黑體" panose="020B0604030504040204" pitchFamily="34" charset="-120"/>
                          <a:ea typeface="微軟正黑體" panose="020B0604030504040204" pitchFamily="34" charset="-120"/>
                        </a:rPr>
                        <a:t>單純水塘降溫效果</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solidFill>
                      <a:schemeClr val="tx2"/>
                    </a:solidFill>
                  </a:tcP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2.7</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8.3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13.6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10.0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8.9</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dirty="0">
                          <a:effectLst/>
                          <a:latin typeface="微軟正黑體" panose="020B0604030504040204" pitchFamily="34" charset="-120"/>
                          <a:ea typeface="微軟正黑體" panose="020B0604030504040204" pitchFamily="34" charset="-120"/>
                        </a:rPr>
                        <a:t>4.0</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dirty="0">
                          <a:effectLst/>
                          <a:latin typeface="微軟正黑體" panose="020B0604030504040204" pitchFamily="34" charset="-120"/>
                          <a:ea typeface="微軟正黑體" panose="020B0604030504040204" pitchFamily="34" charset="-120"/>
                        </a:rPr>
                        <a:t>2.6</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1.7</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0.0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0.6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a:effectLst/>
                          <a:latin typeface="微軟正黑體" panose="020B0604030504040204" pitchFamily="34" charset="-120"/>
                          <a:ea typeface="微軟正黑體" panose="020B0604030504040204" pitchFamily="34" charset="-120"/>
                        </a:rPr>
                        <a:t>0.7</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tc>
                  <a:txBody>
                    <a:bodyPr/>
                    <a:lstStyle/>
                    <a:p>
                      <a:pPr algn="ctr">
                        <a:lnSpc>
                          <a:spcPts val="1400"/>
                        </a:lnSpc>
                        <a:spcAft>
                          <a:spcPts val="0"/>
                        </a:spcAft>
                      </a:pPr>
                      <a:r>
                        <a:rPr lang="en-US" sz="900" kern="100" dirty="0">
                          <a:effectLst/>
                          <a:latin typeface="微軟正黑體" panose="020B0604030504040204" pitchFamily="34" charset="-120"/>
                          <a:ea typeface="微軟正黑體" panose="020B0604030504040204" pitchFamily="34" charset="-120"/>
                        </a:rPr>
                        <a:t>1.1</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1" marR="17781" marT="0" marB="0" anchor="ctr"/>
                </a:tc>
                <a:extLst>
                  <a:ext uri="{0D108BD9-81ED-4DB2-BD59-A6C34878D82A}">
                    <a16:rowId xmlns:a16="http://schemas.microsoft.com/office/drawing/2014/main" val="10005"/>
                  </a:ext>
                </a:extLst>
              </a:tr>
            </a:tbl>
          </a:graphicData>
        </a:graphic>
      </p:graphicFrame>
      <p:sp>
        <p:nvSpPr>
          <p:cNvPr id="23658" name="Rectangle 44">
            <a:extLst>
              <a:ext uri="{FF2B5EF4-FFF2-40B4-BE49-F238E27FC236}">
                <a16:creationId xmlns:a16="http://schemas.microsoft.com/office/drawing/2014/main" id="{9FF4B4A1-A1F6-4387-865E-3C88FDAFF1D0}"/>
              </a:ext>
            </a:extLst>
          </p:cNvPr>
          <p:cNvSpPr>
            <a:spLocks noChangeArrowheads="1"/>
          </p:cNvSpPr>
          <p:nvPr/>
        </p:nvSpPr>
        <p:spPr bwMode="auto">
          <a:xfrm>
            <a:off x="3251200" y="6129338"/>
            <a:ext cx="2941638" cy="277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降溫效果＝磁磚表面溫度</a:t>
            </a: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實驗組底部溫度</a:t>
            </a:r>
            <a:r>
              <a:rPr lang="en-US" altLang="zh-TW" sz="1000">
                <a:solidFill>
                  <a:srgbClr val="C00000"/>
                </a:solidFill>
                <a:latin typeface="微軟正黑體" panose="020B0604030504040204" pitchFamily="34" charset="-120"/>
                <a:ea typeface="微軟正黑體" panose="020B0604030504040204" pitchFamily="34" charset="-120"/>
              </a:rPr>
              <a:t>)</a:t>
            </a:r>
            <a:endParaRPr lang="zh-TW" altLang="en-US" sz="1000">
              <a:solidFill>
                <a:srgbClr val="C00000"/>
              </a:solidFill>
              <a:latin typeface="微軟正黑體" panose="020B0604030504040204" pitchFamily="34" charset="-120"/>
              <a:ea typeface="微軟正黑體" panose="020B0604030504040204" pitchFamily="34" charset="-120"/>
            </a:endParaRPr>
          </a:p>
        </p:txBody>
      </p:sp>
      <p:sp>
        <p:nvSpPr>
          <p:cNvPr id="23659" name="文字方塊 37">
            <a:extLst>
              <a:ext uri="{FF2B5EF4-FFF2-40B4-BE49-F238E27FC236}">
                <a16:creationId xmlns:a16="http://schemas.microsoft.com/office/drawing/2014/main" id="{8CD29A6D-53BD-426C-929B-829282D6CF66}"/>
              </a:ext>
            </a:extLst>
          </p:cNvPr>
          <p:cNvSpPr txBox="1">
            <a:spLocks noChangeArrowheads="1"/>
          </p:cNvSpPr>
          <p:nvPr/>
        </p:nvSpPr>
        <p:spPr bwMode="auto">
          <a:xfrm>
            <a:off x="7964488" y="1808163"/>
            <a:ext cx="1017587" cy="400050"/>
          </a:xfrm>
          <a:prstGeom prst="rect">
            <a:avLst/>
          </a:prstGeom>
          <a:solidFill>
            <a:schemeClr val="tx1">
              <a:alpha val="5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lnSpc>
                <a:spcPts val="1200"/>
              </a:lnSpc>
              <a:spcBef>
                <a:spcPct val="0"/>
              </a:spcBef>
              <a:buClrTx/>
              <a:buFontTx/>
              <a:buNone/>
            </a:pPr>
            <a:r>
              <a:rPr lang="zh-TW" altLang="en-US" sz="1200">
                <a:solidFill>
                  <a:schemeClr val="bg1"/>
                </a:solidFill>
                <a:latin typeface="微軟正黑體" panose="020B0604030504040204" pitchFamily="34" charset="-120"/>
                <a:ea typeface="微軟正黑體" panose="020B0604030504040204" pitchFamily="34" charset="-120"/>
              </a:rPr>
              <a:t>各時段降溫效果分析圖</a:t>
            </a:r>
          </a:p>
        </p:txBody>
      </p:sp>
      <p:sp>
        <p:nvSpPr>
          <p:cNvPr id="23660" name="Rectangle 44">
            <a:extLst>
              <a:ext uri="{FF2B5EF4-FFF2-40B4-BE49-F238E27FC236}">
                <a16:creationId xmlns:a16="http://schemas.microsoft.com/office/drawing/2014/main" id="{F3A4DA43-71A3-47E0-AE80-30F6D8315659}"/>
              </a:ext>
            </a:extLst>
          </p:cNvPr>
          <p:cNvSpPr>
            <a:spLocks noChangeArrowheads="1"/>
          </p:cNvSpPr>
          <p:nvPr/>
        </p:nvSpPr>
        <p:spPr bwMode="auto">
          <a:xfrm>
            <a:off x="5022850" y="3692525"/>
            <a:ext cx="400208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降溫效果係四個不同水深單純水塘降溫效果之平均值</a:t>
            </a:r>
            <a:r>
              <a:rPr lang="en-US" altLang="zh-TW" sz="1000">
                <a:solidFill>
                  <a:srgbClr val="C00000"/>
                </a:solidFill>
                <a:latin typeface="微軟正黑體" panose="020B0604030504040204" pitchFamily="34" charset="-120"/>
                <a:ea typeface="微軟正黑體" panose="020B0604030504040204" pitchFamily="34" charset="-120"/>
              </a:rPr>
              <a:t>)</a:t>
            </a:r>
            <a:endParaRPr lang="zh-TW" altLang="en-US" sz="1000">
              <a:solidFill>
                <a:srgbClr val="C00000"/>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4578" name="Group 6">
            <a:extLst>
              <a:ext uri="{FF2B5EF4-FFF2-40B4-BE49-F238E27FC236}">
                <a16:creationId xmlns:a16="http://schemas.microsoft.com/office/drawing/2014/main" id="{796841B8-6AAE-4593-BBB0-C3CF2FB27AF1}"/>
              </a:ext>
            </a:extLst>
          </p:cNvPr>
          <p:cNvGrpSpPr>
            <a:grpSpLocks/>
          </p:cNvGrpSpPr>
          <p:nvPr/>
        </p:nvGrpSpPr>
        <p:grpSpPr bwMode="auto">
          <a:xfrm>
            <a:off x="341313" y="549275"/>
            <a:ext cx="4770437" cy="450850"/>
            <a:chOff x="215" y="742"/>
            <a:chExt cx="1905" cy="284"/>
          </a:xfrm>
        </p:grpSpPr>
        <p:sp>
          <p:nvSpPr>
            <p:cNvPr id="24636" name="Rectangle 7">
              <a:extLst>
                <a:ext uri="{FF2B5EF4-FFF2-40B4-BE49-F238E27FC236}">
                  <a16:creationId xmlns:a16="http://schemas.microsoft.com/office/drawing/2014/main" id="{D7354C73-39FE-4E86-A9B7-A26C56BB30E0}"/>
                </a:ext>
              </a:extLst>
            </p:cNvPr>
            <p:cNvSpPr>
              <a:spLocks noChangeArrowheads="1"/>
            </p:cNvSpPr>
            <p:nvPr/>
          </p:nvSpPr>
          <p:spPr bwMode="gray">
            <a:xfrm>
              <a:off x="215" y="742"/>
              <a:ext cx="1292" cy="284"/>
            </a:xfrm>
            <a:prstGeom prst="rect">
              <a:avLst/>
            </a:prstGeom>
            <a:solidFill>
              <a:srgbClr val="808080"/>
            </a:solidFill>
            <a:ln w="25400" algn="ctr">
              <a:solidFill>
                <a:srgbClr val="FFFFFF"/>
              </a:solidFill>
              <a:miter lim="800000"/>
              <a:headEnd/>
              <a:tailEnd/>
            </a:ln>
            <a:effectLst>
              <a:outerShdw dist="107763" dir="2700000" algn="ctr" rotWithShape="0">
                <a:schemeClr val="bg2">
                  <a:alpha val="50000"/>
                </a:schemeClr>
              </a:outerShdw>
            </a:effec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a:lnSpc>
                  <a:spcPct val="85000"/>
                </a:lnSpc>
                <a:spcBef>
                  <a:spcPct val="30000"/>
                </a:spcBef>
                <a:buClrTx/>
                <a:buFontTx/>
                <a:buNone/>
              </a:pPr>
              <a:r>
                <a:rPr kumimoji="0" lang="zh-TW" altLang="en-US">
                  <a:solidFill>
                    <a:srgbClr val="FFFFFF"/>
                  </a:solidFill>
                  <a:ea typeface="典匠中特圓" pitchFamily="49" charset="-120"/>
                  <a:cs typeface="Times New Roman" panose="02020603050405020304" pitchFamily="18" charset="0"/>
                </a:rPr>
                <a:t>  </a:t>
              </a:r>
            </a:p>
          </p:txBody>
        </p:sp>
        <p:sp>
          <p:nvSpPr>
            <p:cNvPr id="24637" name="Rectangle 8">
              <a:extLst>
                <a:ext uri="{FF2B5EF4-FFF2-40B4-BE49-F238E27FC236}">
                  <a16:creationId xmlns:a16="http://schemas.microsoft.com/office/drawing/2014/main" id="{E37D43C5-7AD8-4544-B2F8-3620FE02D809}"/>
                </a:ext>
              </a:extLst>
            </p:cNvPr>
            <p:cNvSpPr>
              <a:spLocks noChangeArrowheads="1"/>
            </p:cNvSpPr>
            <p:nvPr/>
          </p:nvSpPr>
          <p:spPr bwMode="auto">
            <a:xfrm>
              <a:off x="215" y="753"/>
              <a:ext cx="1270" cy="252"/>
            </a:xfrm>
            <a:prstGeom prst="rect">
              <a:avLst/>
            </a:prstGeom>
            <a:noFill/>
            <a:ln>
              <a:noFill/>
            </a:ln>
            <a:effectLst/>
            <a:extLst>
              <a:ext uri="{909E8E84-426E-40DD-AFC4-6F175D3DCCD1}">
                <a14:hiddenFill xmlns:a14="http://schemas.microsoft.com/office/drawing/2010/main">
                  <a:solidFill>
                    <a:srgbClr val="00FF00">
                      <a:alpha val="50195"/>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buClr>
                  <a:srgbClr val="663300"/>
                </a:buClr>
                <a:buFont typeface="Wingdings" panose="05000000000000000000" pitchFamily="2" charset="2"/>
                <a:buNone/>
              </a:pPr>
              <a:r>
                <a:rPr lang="zh-TW" altLang="en-US" b="1">
                  <a:solidFill>
                    <a:schemeClr val="bg1"/>
                  </a:solidFill>
                  <a:latin typeface="微軟正黑體" panose="020B0604030504040204" pitchFamily="34" charset="-120"/>
                  <a:ea typeface="微軟正黑體" panose="020B0604030504040204" pitchFamily="34" charset="-120"/>
                </a:rPr>
                <a:t>第一階段分析結果</a:t>
              </a:r>
            </a:p>
          </p:txBody>
        </p:sp>
        <p:grpSp>
          <p:nvGrpSpPr>
            <p:cNvPr id="24638" name="Group 9">
              <a:extLst>
                <a:ext uri="{FF2B5EF4-FFF2-40B4-BE49-F238E27FC236}">
                  <a16:creationId xmlns:a16="http://schemas.microsoft.com/office/drawing/2014/main" id="{2D1068CC-C6A1-47BD-8E6F-738C9CBBC998}"/>
                </a:ext>
              </a:extLst>
            </p:cNvPr>
            <p:cNvGrpSpPr>
              <a:grpSpLocks/>
            </p:cNvGrpSpPr>
            <p:nvPr/>
          </p:nvGrpSpPr>
          <p:grpSpPr bwMode="auto">
            <a:xfrm>
              <a:off x="1605" y="833"/>
              <a:ext cx="515" cy="134"/>
              <a:chOff x="2310" y="1615"/>
              <a:chExt cx="880" cy="364"/>
            </a:xfrm>
          </p:grpSpPr>
          <p:sp>
            <p:nvSpPr>
              <p:cNvPr id="24639" name="AutoShape 10">
                <a:extLst>
                  <a:ext uri="{FF2B5EF4-FFF2-40B4-BE49-F238E27FC236}">
                    <a16:creationId xmlns:a16="http://schemas.microsoft.com/office/drawing/2014/main" id="{2DE51ED8-5625-4771-904E-55AC0FE62974}"/>
                  </a:ext>
                </a:extLst>
              </p:cNvPr>
              <p:cNvSpPr>
                <a:spLocks noChangeArrowheads="1"/>
              </p:cNvSpPr>
              <p:nvPr/>
            </p:nvSpPr>
            <p:spPr bwMode="gray">
              <a:xfrm rot="5400000">
                <a:off x="2229"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4640" name="AutoShape 11">
                <a:extLst>
                  <a:ext uri="{FF2B5EF4-FFF2-40B4-BE49-F238E27FC236}">
                    <a16:creationId xmlns:a16="http://schemas.microsoft.com/office/drawing/2014/main" id="{DFFCA2AA-7901-4168-A98B-0A1F4D96BEB4}"/>
                  </a:ext>
                </a:extLst>
              </p:cNvPr>
              <p:cNvSpPr>
                <a:spLocks noChangeArrowheads="1"/>
              </p:cNvSpPr>
              <p:nvPr/>
            </p:nvSpPr>
            <p:spPr bwMode="gray">
              <a:xfrm rot="5400000">
                <a:off x="2572"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4641" name="AutoShape 12">
                <a:extLst>
                  <a:ext uri="{FF2B5EF4-FFF2-40B4-BE49-F238E27FC236}">
                    <a16:creationId xmlns:a16="http://schemas.microsoft.com/office/drawing/2014/main" id="{CE47259A-C902-4036-A934-3CE52B6A165D}"/>
                  </a:ext>
                </a:extLst>
              </p:cNvPr>
              <p:cNvSpPr>
                <a:spLocks noChangeArrowheads="1"/>
              </p:cNvSpPr>
              <p:nvPr/>
            </p:nvSpPr>
            <p:spPr bwMode="gray">
              <a:xfrm rot="5400000">
                <a:off x="2907"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grpSp>
      </p:grpSp>
      <p:sp>
        <p:nvSpPr>
          <p:cNvPr id="4099" name="Rectangle 5">
            <a:extLst>
              <a:ext uri="{FF2B5EF4-FFF2-40B4-BE49-F238E27FC236}">
                <a16:creationId xmlns:a16="http://schemas.microsoft.com/office/drawing/2014/main" id="{228D9B2F-837E-45D2-B959-46D160595D9C}"/>
              </a:ext>
            </a:extLst>
          </p:cNvPr>
          <p:cNvSpPr>
            <a:spLocks noChangeArrowheads="1"/>
          </p:cNvSpPr>
          <p:nvPr/>
        </p:nvSpPr>
        <p:spPr bwMode="auto">
          <a:xfrm>
            <a:off x="365125" y="1133475"/>
            <a:ext cx="47466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itchFamily="2" charset="2"/>
              <a:buChar char="n"/>
              <a:defRPr kumimoji="1" sz="2000">
                <a:solidFill>
                  <a:schemeClr val="tx1"/>
                </a:solidFill>
                <a:latin typeface="Arial" charset="0"/>
                <a:ea typeface="華康細圓體" pitchFamily="49" charset="-120"/>
              </a:defRPr>
            </a:lvl1pPr>
            <a:lvl2pPr marL="742950" indent="-285750" algn="l" eaLnBrk="0" hangingPunct="0">
              <a:spcBef>
                <a:spcPct val="20000"/>
              </a:spcBef>
              <a:buClr>
                <a:schemeClr val="accent1"/>
              </a:buClr>
              <a:buSzPct val="75000"/>
              <a:buFont typeface="Wingdings" pitchFamily="2" charset="2"/>
              <a:buChar char="l"/>
              <a:defRPr kumimoji="1" sz="2800">
                <a:solidFill>
                  <a:srgbClr val="016483"/>
                </a:solidFill>
                <a:latin typeface="Arial" charset="0"/>
                <a:ea typeface="華康細圓體" pitchFamily="49" charset="-120"/>
              </a:defRPr>
            </a:lvl2pPr>
            <a:lvl3pPr marL="1143000" indent="-228600" algn="l" eaLnBrk="0" hangingPunct="0">
              <a:spcBef>
                <a:spcPct val="20000"/>
              </a:spcBef>
              <a:buClr>
                <a:schemeClr val="bg2"/>
              </a:buClr>
              <a:buSzPct val="60000"/>
              <a:buFont typeface="Wingdings" pitchFamily="2" charset="2"/>
              <a:buChar char="u"/>
              <a:defRPr kumimoji="1" sz="1600">
                <a:solidFill>
                  <a:schemeClr val="tx1"/>
                </a:solidFill>
                <a:latin typeface="Arial" charset="0"/>
                <a:ea typeface="華康細圓體" pitchFamily="49" charset="-120"/>
              </a:defRPr>
            </a:lvl3pPr>
            <a:lvl4pPr marL="1600200" indent="-228600" algn="l" eaLnBrk="0" hangingPunct="0">
              <a:spcBef>
                <a:spcPct val="20000"/>
              </a:spcBef>
              <a:buClr>
                <a:schemeClr val="folHlink"/>
              </a:buClr>
              <a:buFont typeface="Arial" charset="0"/>
              <a:buChar char="–"/>
              <a:defRPr kumimoji="1" sz="1600">
                <a:solidFill>
                  <a:schemeClr val="tx1"/>
                </a:solidFill>
                <a:latin typeface="Arial" charset="0"/>
                <a:ea typeface="華康細圓體" pitchFamily="49" charset="-120"/>
              </a:defRPr>
            </a:lvl4pPr>
            <a:lvl5pPr marL="2057400" indent="-228600" algn="l" eaLnBrk="0" hangingPunct="0">
              <a:spcBef>
                <a:spcPct val="20000"/>
              </a:spcBef>
              <a:buChar char="»"/>
              <a:defRPr kumimoji="1" sz="1600">
                <a:solidFill>
                  <a:schemeClr val="tx1"/>
                </a:solidFill>
                <a:latin typeface="Arial" charset="0"/>
                <a:ea typeface="華康細圓體" pitchFamily="49" charset="-120"/>
              </a:defRPr>
            </a:lvl5pPr>
            <a:lvl6pPr marL="25146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6pPr>
            <a:lvl7pPr marL="29718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7pPr>
            <a:lvl8pPr marL="34290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8pPr>
            <a:lvl9pPr marL="3886200" indent="-228600" eaLnBrk="0" fontAlgn="base" hangingPunct="0">
              <a:spcBef>
                <a:spcPct val="20000"/>
              </a:spcBef>
              <a:spcAft>
                <a:spcPct val="0"/>
              </a:spcAft>
              <a:buChar char="»"/>
              <a:defRPr kumimoji="1" sz="1600">
                <a:solidFill>
                  <a:schemeClr val="tx1"/>
                </a:solidFill>
                <a:latin typeface="Arial" charset="0"/>
                <a:ea typeface="華康細圓體" pitchFamily="49" charset="-120"/>
              </a:defRPr>
            </a:lvl9pPr>
          </a:lstStyle>
          <a:p>
            <a:pPr eaLnBrk="1" hangingPunct="1">
              <a:lnSpc>
                <a:spcPct val="110000"/>
              </a:lnSpc>
              <a:spcBef>
                <a:spcPct val="0"/>
              </a:spcBef>
              <a:buClr>
                <a:schemeClr val="tx2"/>
              </a:buClr>
              <a:defRPr/>
            </a:pPr>
            <a:r>
              <a:rPr lang="zh-TW" altLang="en-US" b="1" dirty="0">
                <a:latin typeface="微軟正黑體" panose="020B0604030504040204" pitchFamily="34" charset="-120"/>
                <a:ea typeface="微軟正黑體" panose="020B0604030504040204" pitchFamily="34" charset="-120"/>
              </a:rPr>
              <a:t>不同水深之單純水塘屋頂之熱效應比較</a:t>
            </a:r>
            <a:endParaRPr lang="en-US" altLang="zh-TW" b="1" dirty="0">
              <a:latin typeface="微軟正黑體" panose="020B0604030504040204" pitchFamily="34" charset="-120"/>
              <a:ea typeface="微軟正黑體" panose="020B0604030504040204" pitchFamily="34" charset="-120"/>
            </a:endParaRPr>
          </a:p>
          <a:p>
            <a:pPr marL="0" indent="0" eaLnBrk="1" hangingPunct="1">
              <a:lnSpc>
                <a:spcPct val="110000"/>
              </a:lnSpc>
              <a:spcBef>
                <a:spcPct val="0"/>
              </a:spcBef>
              <a:buClr>
                <a:schemeClr val="tx2"/>
              </a:buClr>
              <a:buFont typeface="Wingdings" pitchFamily="2" charset="2"/>
              <a:buNone/>
              <a:defRPr/>
            </a:pPr>
            <a:r>
              <a:rPr lang="zh-TW" altLang="en-US" sz="1600" b="1" dirty="0">
                <a:latin typeface="微軟正黑體" panose="020B0604030504040204" pitchFamily="34" charset="-120"/>
                <a:ea typeface="微軟正黑體" panose="020B0604030504040204" pitchFamily="34" charset="-120"/>
              </a:rPr>
              <a:t>    </a:t>
            </a:r>
            <a:r>
              <a:rPr lang="zh-TW" altLang="en-US" sz="1600" b="1" dirty="0">
                <a:solidFill>
                  <a:srgbClr val="C00000"/>
                </a:solidFill>
                <a:latin typeface="微軟正黑體" panose="020B0604030504040204" pitchFamily="34" charset="-120"/>
                <a:ea typeface="微軟正黑體" panose="020B0604030504040204" pitchFamily="34" charset="-120"/>
              </a:rPr>
              <a:t>屋頂熱振幅降低效果之比較</a:t>
            </a:r>
            <a:endParaRPr lang="en-US" altLang="zh-TW" sz="1600" b="1" dirty="0">
              <a:solidFill>
                <a:srgbClr val="C00000"/>
              </a:solidFill>
              <a:latin typeface="微軟正黑體" panose="020B0604030504040204" pitchFamily="34" charset="-120"/>
              <a:ea typeface="微軟正黑體" panose="020B0604030504040204" pitchFamily="34" charset="-120"/>
            </a:endParaRPr>
          </a:p>
        </p:txBody>
      </p:sp>
      <p:sp>
        <p:nvSpPr>
          <p:cNvPr id="24580" name="Rectangle 44">
            <a:extLst>
              <a:ext uri="{FF2B5EF4-FFF2-40B4-BE49-F238E27FC236}">
                <a16:creationId xmlns:a16="http://schemas.microsoft.com/office/drawing/2014/main" id="{49A3B4D6-75AB-4EEB-8B88-7CA7DEB6D49F}"/>
              </a:ext>
            </a:extLst>
          </p:cNvPr>
          <p:cNvSpPr>
            <a:spLocks noChangeArrowheads="1"/>
          </p:cNvSpPr>
          <p:nvPr/>
        </p:nvSpPr>
        <p:spPr bwMode="auto">
          <a:xfrm>
            <a:off x="557213" y="1808163"/>
            <a:ext cx="3744912" cy="17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1.</a:t>
            </a:r>
            <a:r>
              <a:rPr lang="zh-TW" altLang="en-US" sz="1400">
                <a:latin typeface="微軟正黑體" panose="020B0604030504040204" pitchFamily="34" charset="-120"/>
                <a:ea typeface="微軟正黑體" panose="020B0604030504040204" pitchFamily="34" charset="-120"/>
              </a:rPr>
              <a:t>單純水塘屋頂具有降低屋頂表面溫度與緩和溫度波動的效果。主要原因為其可有效削減熱輻射傳導進入建築物內部</a:t>
            </a:r>
            <a:r>
              <a:rPr lang="en-US" altLang="zh-TW" sz="800">
                <a:latin typeface="微軟正黑體" panose="020B0604030504040204" pitchFamily="34" charset="-120"/>
                <a:ea typeface="微軟正黑體" panose="020B0604030504040204" pitchFamily="34" charset="-120"/>
              </a:rPr>
              <a:t>(Barrio, 1998)</a:t>
            </a:r>
            <a:r>
              <a:rPr lang="zh-TW" altLang="en-US" sz="1400">
                <a:latin typeface="微軟正黑體" panose="020B0604030504040204" pitchFamily="34" charset="-120"/>
                <a:ea typeface="微軟正黑體" panose="020B0604030504040204" pitchFamily="34" charset="-120"/>
              </a:rPr>
              <a:t>，水塘水份之蒸發也有助於帶走部分的熱容量</a:t>
            </a:r>
            <a:r>
              <a:rPr lang="en-US" altLang="zh-TW" sz="800">
                <a:latin typeface="微軟正黑體" panose="020B0604030504040204" pitchFamily="34" charset="-120"/>
                <a:ea typeface="微軟正黑體" panose="020B0604030504040204" pitchFamily="34" charset="-120"/>
              </a:rPr>
              <a:t>(Erell et al., 2006)</a:t>
            </a:r>
            <a:r>
              <a:rPr lang="zh-TW" altLang="en-US" sz="1400">
                <a:latin typeface="微軟正黑體" panose="020B0604030504040204" pitchFamily="34" charset="-120"/>
                <a:ea typeface="微軟正黑體" panose="020B0604030504040204" pitchFamily="34" charset="-120"/>
              </a:rPr>
              <a:t>。</a:t>
            </a:r>
            <a:endParaRPr lang="en-US" altLang="zh-TW" sz="14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endParaRPr lang="en-US" altLang="zh-TW" sz="8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2.</a:t>
            </a:r>
            <a:r>
              <a:rPr lang="zh-TW" altLang="en-US" sz="1400">
                <a:latin typeface="微軟正黑體" panose="020B0604030504040204" pitchFamily="34" charset="-120"/>
                <a:ea typeface="微軟正黑體" panose="020B0604030504040204" pitchFamily="34" charset="-120"/>
              </a:rPr>
              <a:t>水深越深，熱振幅降低的百分比則越高，唯其差異並不十分明顯</a:t>
            </a:r>
          </a:p>
        </p:txBody>
      </p:sp>
      <p:sp>
        <p:nvSpPr>
          <p:cNvPr id="24581" name="Rectangle 44">
            <a:extLst>
              <a:ext uri="{FF2B5EF4-FFF2-40B4-BE49-F238E27FC236}">
                <a16:creationId xmlns:a16="http://schemas.microsoft.com/office/drawing/2014/main" id="{A182D875-9102-4230-915F-F78B99F7F460}"/>
              </a:ext>
            </a:extLst>
          </p:cNvPr>
          <p:cNvSpPr>
            <a:spLocks noChangeArrowheads="1"/>
          </p:cNvSpPr>
          <p:nvPr/>
        </p:nvSpPr>
        <p:spPr bwMode="auto">
          <a:xfrm>
            <a:off x="2738438" y="6038850"/>
            <a:ext cx="5133975"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熱震幅降低</a:t>
            </a: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＝磁磚表面溫度差</a:t>
            </a: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實驗組溫度差</a:t>
            </a: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磁磚表面溫度差</a:t>
            </a:r>
            <a:r>
              <a:rPr lang="en-US" altLang="zh-TW" sz="1000">
                <a:solidFill>
                  <a:srgbClr val="C00000"/>
                </a:solidFill>
                <a:latin typeface="微軟正黑體" panose="020B0604030504040204" pitchFamily="34" charset="-120"/>
                <a:ea typeface="微軟正黑體" panose="020B0604030504040204" pitchFamily="34" charset="-120"/>
              </a:rPr>
              <a:t>)</a:t>
            </a:r>
            <a:endParaRPr lang="zh-TW" altLang="en-US" sz="1000">
              <a:solidFill>
                <a:srgbClr val="C00000"/>
              </a:solidFill>
              <a:latin typeface="微軟正黑體" panose="020B0604030504040204" pitchFamily="34" charset="-120"/>
              <a:ea typeface="微軟正黑體" panose="020B0604030504040204" pitchFamily="34" charset="-120"/>
            </a:endParaRPr>
          </a:p>
        </p:txBody>
      </p:sp>
      <p:pic>
        <p:nvPicPr>
          <p:cNvPr id="24582" name="Picture 2" descr="5-1拷貝">
            <a:extLst>
              <a:ext uri="{FF2B5EF4-FFF2-40B4-BE49-F238E27FC236}">
                <a16:creationId xmlns:a16="http://schemas.microsoft.com/office/drawing/2014/main" id="{9C3F6CCB-3D1E-4E0E-A802-4673CB6BDD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2125" y="1989138"/>
            <a:ext cx="4481513" cy="189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表格 1">
            <a:extLst>
              <a:ext uri="{FF2B5EF4-FFF2-40B4-BE49-F238E27FC236}">
                <a16:creationId xmlns:a16="http://schemas.microsoft.com/office/drawing/2014/main" id="{33716075-ADAA-44AE-BA6E-064D4D7BFD71}"/>
              </a:ext>
            </a:extLst>
          </p:cNvPr>
          <p:cNvGraphicFramePr>
            <a:graphicFrameLocks noGrp="1"/>
          </p:cNvGraphicFramePr>
          <p:nvPr/>
        </p:nvGraphicFramePr>
        <p:xfrm>
          <a:off x="554038" y="4059238"/>
          <a:ext cx="8248650" cy="1979612"/>
        </p:xfrm>
        <a:graphic>
          <a:graphicData uri="http://schemas.openxmlformats.org/drawingml/2006/table">
            <a:tbl>
              <a:tblPr firstRow="1" firstCol="1" bandRow="1">
                <a:tableStyleId>{5C22544A-7EE6-4342-B048-85BDC9FD1C3A}</a:tableStyleId>
              </a:tblPr>
              <a:tblGrid>
                <a:gridCol w="1953391">
                  <a:extLst>
                    <a:ext uri="{9D8B030D-6E8A-4147-A177-3AD203B41FA5}">
                      <a16:colId xmlns:a16="http://schemas.microsoft.com/office/drawing/2014/main" val="20000"/>
                    </a:ext>
                  </a:extLst>
                </a:gridCol>
                <a:gridCol w="2115642">
                  <a:extLst>
                    <a:ext uri="{9D8B030D-6E8A-4147-A177-3AD203B41FA5}">
                      <a16:colId xmlns:a16="http://schemas.microsoft.com/office/drawing/2014/main" val="20001"/>
                    </a:ext>
                  </a:extLst>
                </a:gridCol>
                <a:gridCol w="1249081">
                  <a:extLst>
                    <a:ext uri="{9D8B030D-6E8A-4147-A177-3AD203B41FA5}">
                      <a16:colId xmlns:a16="http://schemas.microsoft.com/office/drawing/2014/main" val="20002"/>
                    </a:ext>
                  </a:extLst>
                </a:gridCol>
                <a:gridCol w="1086826">
                  <a:extLst>
                    <a:ext uri="{9D8B030D-6E8A-4147-A177-3AD203B41FA5}">
                      <a16:colId xmlns:a16="http://schemas.microsoft.com/office/drawing/2014/main" val="20003"/>
                    </a:ext>
                  </a:extLst>
                </a:gridCol>
                <a:gridCol w="1843710">
                  <a:extLst>
                    <a:ext uri="{9D8B030D-6E8A-4147-A177-3AD203B41FA5}">
                      <a16:colId xmlns:a16="http://schemas.microsoft.com/office/drawing/2014/main" val="20004"/>
                    </a:ext>
                  </a:extLst>
                </a:gridCol>
              </a:tblGrid>
              <a:tr h="311455">
                <a:tc>
                  <a:txBody>
                    <a:bodyPr/>
                    <a:lstStyle/>
                    <a:p>
                      <a:pPr algn="ctr">
                        <a:spcAft>
                          <a:spcPts val="0"/>
                        </a:spcAft>
                      </a:pPr>
                      <a:r>
                        <a:rPr lang="zh-TW" sz="1200" kern="0" dirty="0">
                          <a:effectLst/>
                          <a:latin typeface="微軟正黑體" panose="020B0604030504040204" pitchFamily="34" charset="-120"/>
                          <a:ea typeface="微軟正黑體" panose="020B0604030504040204" pitchFamily="34" charset="-120"/>
                        </a:rPr>
                        <a:t>溫度類型</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nchor="ctr">
                    <a:solidFill>
                      <a:schemeClr val="tx2"/>
                    </a:solidFill>
                  </a:tcPr>
                </a:tc>
                <a:tc>
                  <a:txBody>
                    <a:bodyPr/>
                    <a:lstStyle/>
                    <a:p>
                      <a:pPr algn="ctr">
                        <a:spcAft>
                          <a:spcPts val="0"/>
                        </a:spcAft>
                      </a:pPr>
                      <a:r>
                        <a:rPr lang="zh-TW" sz="1200" kern="0" dirty="0">
                          <a:effectLst/>
                          <a:latin typeface="微軟正黑體" panose="020B0604030504040204" pitchFamily="34" charset="-120"/>
                          <a:ea typeface="微軟正黑體" panose="020B0604030504040204" pitchFamily="34" charset="-120"/>
                        </a:rPr>
                        <a:t>平均溫度</a:t>
                      </a:r>
                      <a:r>
                        <a:rPr lang="en-US" sz="1200" kern="0" dirty="0">
                          <a:effectLst/>
                          <a:latin typeface="微軟正黑體" panose="020B0604030504040204" pitchFamily="34" charset="-120"/>
                          <a:ea typeface="微軟正黑體" panose="020B0604030504040204" pitchFamily="34" charset="-120"/>
                        </a:rPr>
                        <a:t>(</a:t>
                      </a:r>
                      <a:r>
                        <a:rPr lang="zh-TW" sz="1200" kern="0" dirty="0">
                          <a:effectLst/>
                          <a:latin typeface="微軟正黑體" panose="020B0604030504040204" pitchFamily="34" charset="-120"/>
                          <a:ea typeface="微軟正黑體" panose="020B0604030504040204" pitchFamily="34" charset="-120"/>
                        </a:rPr>
                        <a:t>℃</a:t>
                      </a:r>
                      <a:r>
                        <a:rPr lang="en-US" sz="12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nchor="ctr">
                    <a:solidFill>
                      <a:schemeClr val="tx2"/>
                    </a:solidFill>
                  </a:tcPr>
                </a:tc>
                <a:tc>
                  <a:txBody>
                    <a:bodyPr/>
                    <a:lstStyle/>
                    <a:p>
                      <a:pPr algn="ctr">
                        <a:spcAft>
                          <a:spcPts val="0"/>
                        </a:spcAft>
                      </a:pPr>
                      <a:r>
                        <a:rPr lang="zh-TW" sz="1200" kern="0" dirty="0">
                          <a:effectLst/>
                          <a:latin typeface="微軟正黑體" panose="020B0604030504040204" pitchFamily="34" charset="-120"/>
                          <a:ea typeface="微軟正黑體" panose="020B0604030504040204" pitchFamily="34" charset="-120"/>
                        </a:rPr>
                        <a:t>溫度範圍</a:t>
                      </a:r>
                      <a:r>
                        <a:rPr lang="en-US" sz="1200" kern="0" dirty="0">
                          <a:effectLst/>
                          <a:latin typeface="微軟正黑體" panose="020B0604030504040204" pitchFamily="34" charset="-120"/>
                          <a:ea typeface="微軟正黑體" panose="020B0604030504040204" pitchFamily="34" charset="-120"/>
                        </a:rPr>
                        <a:t>(</a:t>
                      </a:r>
                      <a:r>
                        <a:rPr lang="zh-TW" sz="1200" kern="0" dirty="0">
                          <a:effectLst/>
                          <a:latin typeface="微軟正黑體" panose="020B0604030504040204" pitchFamily="34" charset="-120"/>
                          <a:ea typeface="微軟正黑體" panose="020B0604030504040204" pitchFamily="34" charset="-120"/>
                        </a:rPr>
                        <a:t>℃</a:t>
                      </a:r>
                      <a:r>
                        <a:rPr lang="en-US" sz="12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nchor="ctr">
                    <a:solidFill>
                      <a:schemeClr val="tx2"/>
                    </a:solidFill>
                  </a:tcPr>
                </a:tc>
                <a:tc>
                  <a:txBody>
                    <a:bodyPr/>
                    <a:lstStyle/>
                    <a:p>
                      <a:pPr algn="ctr">
                        <a:spcAft>
                          <a:spcPts val="0"/>
                        </a:spcAft>
                      </a:pPr>
                      <a:r>
                        <a:rPr lang="zh-TW" sz="1200" kern="0" dirty="0">
                          <a:effectLst/>
                          <a:latin typeface="微軟正黑體" panose="020B0604030504040204" pitchFamily="34" charset="-120"/>
                          <a:ea typeface="微軟正黑體" panose="020B0604030504040204" pitchFamily="34" charset="-120"/>
                        </a:rPr>
                        <a:t>溫度差</a:t>
                      </a:r>
                      <a:r>
                        <a:rPr lang="en-US" sz="1200" kern="0" dirty="0">
                          <a:effectLst/>
                          <a:latin typeface="微軟正黑體" panose="020B0604030504040204" pitchFamily="34" charset="-120"/>
                          <a:ea typeface="微軟正黑體" panose="020B0604030504040204" pitchFamily="34" charset="-120"/>
                        </a:rPr>
                        <a:t>(</a:t>
                      </a:r>
                      <a:r>
                        <a:rPr lang="zh-TW" sz="1200" kern="0" dirty="0">
                          <a:effectLst/>
                          <a:latin typeface="微軟正黑體" panose="020B0604030504040204" pitchFamily="34" charset="-120"/>
                          <a:ea typeface="微軟正黑體" panose="020B0604030504040204" pitchFamily="34" charset="-120"/>
                        </a:rPr>
                        <a:t>℃</a:t>
                      </a:r>
                      <a:r>
                        <a:rPr lang="en-US" sz="12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nchor="ctr">
                    <a:solidFill>
                      <a:schemeClr val="tx2"/>
                    </a:solidFill>
                  </a:tcPr>
                </a:tc>
                <a:tc>
                  <a:txBody>
                    <a:bodyPr/>
                    <a:lstStyle/>
                    <a:p>
                      <a:pPr algn="ctr">
                        <a:spcAft>
                          <a:spcPts val="0"/>
                        </a:spcAft>
                      </a:pPr>
                      <a:r>
                        <a:rPr lang="zh-TW" sz="1200" kern="0" dirty="0">
                          <a:effectLst/>
                          <a:latin typeface="微軟正黑體" panose="020B0604030504040204" pitchFamily="34" charset="-120"/>
                          <a:ea typeface="微軟正黑體" panose="020B0604030504040204" pitchFamily="34" charset="-120"/>
                        </a:rPr>
                        <a:t>熱振幅降低百分比</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nchor="ctr">
                    <a:solidFill>
                      <a:schemeClr val="tx2"/>
                    </a:solidFill>
                  </a:tcPr>
                </a:tc>
                <a:extLst>
                  <a:ext uri="{0D108BD9-81ED-4DB2-BD59-A6C34878D82A}">
                    <a16:rowId xmlns:a16="http://schemas.microsoft.com/office/drawing/2014/main" val="10000"/>
                  </a:ext>
                </a:extLst>
              </a:tr>
              <a:tr h="414267">
                <a:tc>
                  <a:txBody>
                    <a:bodyPr/>
                    <a:lstStyle/>
                    <a:p>
                      <a:pPr marL="0" algn="l" defTabSz="914400" rtl="0" eaLnBrk="1" latinLnBrk="0" hangingPunct="1">
                        <a:spcAft>
                          <a:spcPts val="0"/>
                        </a:spcAft>
                      </a:pPr>
                      <a:r>
                        <a:rPr lang="zh-TW" altLang="en-US" sz="1200" b="1" kern="0" dirty="0">
                          <a:solidFill>
                            <a:schemeClr val="lt1"/>
                          </a:solidFill>
                          <a:effectLst/>
                          <a:latin typeface="微軟正黑體" panose="020B0604030504040204" pitchFamily="34" charset="-120"/>
                          <a:ea typeface="微軟正黑體" panose="020B0604030504040204" pitchFamily="34" charset="-120"/>
                          <a:cs typeface="+mn-cs"/>
                        </a:rPr>
                        <a:t> </a:t>
                      </a:r>
                      <a:endParaRPr lang="en-US" altLang="zh-TW" sz="1200" b="1" kern="0" dirty="0">
                        <a:solidFill>
                          <a:schemeClr val="lt1"/>
                        </a:solidFill>
                        <a:effectLst/>
                        <a:latin typeface="微軟正黑體" panose="020B0604030504040204" pitchFamily="34" charset="-120"/>
                        <a:ea typeface="微軟正黑體" panose="020B0604030504040204" pitchFamily="34" charset="-120"/>
                        <a:cs typeface="+mn-cs"/>
                      </a:endParaRPr>
                    </a:p>
                    <a:p>
                      <a:pPr marL="0" algn="l" defTabSz="914400" rtl="0" eaLnBrk="1" latinLnBrk="0" hangingPunct="1">
                        <a:spcAft>
                          <a:spcPts val="0"/>
                        </a:spcAft>
                      </a:pPr>
                      <a:r>
                        <a:rPr lang="zh-TW" sz="1200" b="1" kern="0" dirty="0">
                          <a:solidFill>
                            <a:schemeClr val="lt1"/>
                          </a:solidFill>
                          <a:effectLst/>
                          <a:latin typeface="微軟正黑體" panose="020B0604030504040204" pitchFamily="34" charset="-120"/>
                          <a:ea typeface="微軟正黑體" panose="020B0604030504040204" pitchFamily="34" charset="-120"/>
                          <a:cs typeface="+mn-cs"/>
                        </a:rPr>
                        <a:t>環境溫度</a:t>
                      </a:r>
                    </a:p>
                  </a:txBody>
                  <a:tcPr marL="17780" marR="17780" marT="0" marB="0">
                    <a:solidFill>
                      <a:schemeClr val="tx2"/>
                    </a:solidFill>
                  </a:tcPr>
                </a:tc>
                <a:tc>
                  <a:txBody>
                    <a:bodyPr/>
                    <a:lstStyle/>
                    <a:p>
                      <a:pPr algn="ctr">
                        <a:spcAft>
                          <a:spcPts val="0"/>
                        </a:spcAft>
                      </a:pPr>
                      <a:endParaRPr lang="en-US" sz="1000" kern="0" dirty="0">
                        <a:effectLst/>
                        <a:latin typeface="微軟正黑體" panose="020B0604030504040204" pitchFamily="34" charset="-120"/>
                        <a:ea typeface="微軟正黑體" panose="020B0604030504040204" pitchFamily="34" charset="-120"/>
                      </a:endParaRPr>
                    </a:p>
                    <a:p>
                      <a:pPr algn="ctr">
                        <a:spcAft>
                          <a:spcPts val="0"/>
                        </a:spcAft>
                      </a:pPr>
                      <a:r>
                        <a:rPr lang="en-US" sz="1000" kern="0" dirty="0">
                          <a:effectLst/>
                          <a:latin typeface="微軟正黑體" panose="020B0604030504040204" pitchFamily="34" charset="-120"/>
                          <a:ea typeface="微軟正黑體" panose="020B0604030504040204" pitchFamily="34" charset="-120"/>
                        </a:rPr>
                        <a:t>31.0</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tc>
                <a:tc>
                  <a:txBody>
                    <a:bodyPr/>
                    <a:lstStyle/>
                    <a:p>
                      <a:pPr algn="ctr">
                        <a:spcAft>
                          <a:spcPts val="0"/>
                        </a:spcAft>
                      </a:pPr>
                      <a:endParaRPr lang="en-US" sz="1000" kern="0" dirty="0">
                        <a:effectLst/>
                        <a:latin typeface="微軟正黑體" panose="020B0604030504040204" pitchFamily="34" charset="-120"/>
                        <a:ea typeface="微軟正黑體" panose="020B0604030504040204" pitchFamily="34" charset="-120"/>
                      </a:endParaRPr>
                    </a:p>
                    <a:p>
                      <a:pPr algn="ctr">
                        <a:spcAft>
                          <a:spcPts val="0"/>
                        </a:spcAft>
                      </a:pPr>
                      <a:r>
                        <a:rPr lang="en-US" sz="1000" kern="0" dirty="0">
                          <a:effectLst/>
                          <a:latin typeface="微軟正黑體" panose="020B0604030504040204" pitchFamily="34" charset="-120"/>
                          <a:ea typeface="微軟正黑體" panose="020B0604030504040204" pitchFamily="34" charset="-120"/>
                        </a:rPr>
                        <a:t>25.9~36.4</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tc>
                <a:tc>
                  <a:txBody>
                    <a:bodyPr/>
                    <a:lstStyle/>
                    <a:p>
                      <a:pPr algn="ctr">
                        <a:spcAft>
                          <a:spcPts val="0"/>
                        </a:spcAft>
                      </a:pPr>
                      <a:endParaRPr lang="en-US" sz="1000" kern="0" dirty="0">
                        <a:effectLst/>
                        <a:latin typeface="微軟正黑體" panose="020B0604030504040204" pitchFamily="34" charset="-120"/>
                        <a:ea typeface="微軟正黑體" panose="020B0604030504040204" pitchFamily="34" charset="-120"/>
                      </a:endParaRPr>
                    </a:p>
                    <a:p>
                      <a:pPr algn="ctr">
                        <a:spcAft>
                          <a:spcPts val="0"/>
                        </a:spcAft>
                      </a:pPr>
                      <a:r>
                        <a:rPr lang="en-US" sz="1000" kern="0" dirty="0">
                          <a:effectLst/>
                          <a:latin typeface="微軟正黑體" panose="020B0604030504040204" pitchFamily="34" charset="-120"/>
                          <a:ea typeface="微軟正黑體" panose="020B0604030504040204" pitchFamily="34" charset="-120"/>
                        </a:rPr>
                        <a:t>10.5</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tc>
                <a:tc>
                  <a:txBody>
                    <a:bodyPr/>
                    <a:lstStyle/>
                    <a:p>
                      <a:pPr algn="ctr">
                        <a:spcAft>
                          <a:spcPts val="0"/>
                        </a:spcAft>
                      </a:pPr>
                      <a:endParaRPr lang="en-US" altLang="zh-TW" sz="1000" kern="0" dirty="0">
                        <a:effectLst/>
                        <a:latin typeface="微軟正黑體" panose="020B0604030504040204" pitchFamily="34" charset="-120"/>
                        <a:ea typeface="微軟正黑體" panose="020B0604030504040204" pitchFamily="34" charset="-120"/>
                      </a:endParaRPr>
                    </a:p>
                    <a:p>
                      <a:pPr algn="ctr">
                        <a:spcAft>
                          <a:spcPts val="0"/>
                        </a:spcAft>
                      </a:pPr>
                      <a:r>
                        <a:rPr lang="zh-TW" sz="10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tc>
                <a:extLst>
                  <a:ext uri="{0D108BD9-81ED-4DB2-BD59-A6C34878D82A}">
                    <a16:rowId xmlns:a16="http://schemas.microsoft.com/office/drawing/2014/main" val="10001"/>
                  </a:ext>
                </a:extLst>
              </a:tr>
              <a:tr h="252996">
                <a:tc>
                  <a:txBody>
                    <a:bodyPr/>
                    <a:lstStyle/>
                    <a:p>
                      <a:pPr>
                        <a:spcAft>
                          <a:spcPts val="0"/>
                        </a:spcAft>
                      </a:pPr>
                      <a:r>
                        <a:rPr lang="zh-TW" sz="1200" kern="0" dirty="0">
                          <a:effectLst/>
                          <a:latin typeface="微軟正黑體" panose="020B0604030504040204" pitchFamily="34" charset="-120"/>
                          <a:ea typeface="微軟正黑體" panose="020B0604030504040204" pitchFamily="34" charset="-120"/>
                        </a:rPr>
                        <a:t>屋頂瓷磚表面溫度</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nchor="ctr">
                    <a:solidFill>
                      <a:schemeClr val="tx2"/>
                    </a:solidFill>
                  </a:tcP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36.1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27.5~51.9</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24.4</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nchor="ctr"/>
                </a:tc>
                <a:tc>
                  <a:txBody>
                    <a:bodyPr/>
                    <a:lstStyle/>
                    <a:p>
                      <a:pPr algn="ctr">
                        <a:spcAft>
                          <a:spcPts val="0"/>
                        </a:spcAft>
                      </a:pPr>
                      <a:r>
                        <a:rPr lang="zh-TW" sz="1000" kern="0">
                          <a:effectLst/>
                          <a:latin typeface="微軟正黑體" panose="020B0604030504040204" pitchFamily="34" charset="-120"/>
                          <a:ea typeface="微軟正黑體" panose="020B0604030504040204" pitchFamily="34" charset="-120"/>
                        </a:rPr>
                        <a:t>－</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nchor="ctr"/>
                </a:tc>
                <a:extLst>
                  <a:ext uri="{0D108BD9-81ED-4DB2-BD59-A6C34878D82A}">
                    <a16:rowId xmlns:a16="http://schemas.microsoft.com/office/drawing/2014/main" val="10002"/>
                  </a:ext>
                </a:extLst>
              </a:tr>
              <a:tr h="252996">
                <a:tc>
                  <a:txBody>
                    <a:bodyPr/>
                    <a:lstStyle/>
                    <a:p>
                      <a:pPr>
                        <a:spcAft>
                          <a:spcPts val="0"/>
                        </a:spcAft>
                      </a:pPr>
                      <a:r>
                        <a:rPr lang="en-US" sz="1200" kern="0" dirty="0">
                          <a:effectLst/>
                          <a:latin typeface="微軟正黑體" panose="020B0604030504040204" pitchFamily="34" charset="-120"/>
                          <a:ea typeface="微軟正黑體" panose="020B0604030504040204" pitchFamily="34" charset="-120"/>
                        </a:rPr>
                        <a:t>10cm</a:t>
                      </a:r>
                      <a:r>
                        <a:rPr lang="zh-TW" sz="1200" kern="0" dirty="0">
                          <a:effectLst/>
                          <a:latin typeface="微軟正黑體" panose="020B0604030504040204" pitchFamily="34" charset="-120"/>
                          <a:ea typeface="微軟正黑體" panose="020B0604030504040204" pitchFamily="34" charset="-120"/>
                        </a:rPr>
                        <a:t>單純水塘底部溫度</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nchor="ctr">
                    <a:solidFill>
                      <a:schemeClr val="tx2"/>
                    </a:solidFill>
                  </a:tcP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31.5</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26.7~39.3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12.6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nchor="ctr"/>
                </a:tc>
                <a:tc>
                  <a:txBody>
                    <a:bodyPr/>
                    <a:lstStyle/>
                    <a:p>
                      <a:pPr algn="ctr">
                        <a:spcAft>
                          <a:spcPts val="0"/>
                        </a:spcAft>
                      </a:pPr>
                      <a:r>
                        <a:rPr lang="en-US" sz="1000" kern="0" dirty="0">
                          <a:effectLst/>
                          <a:latin typeface="微軟正黑體" panose="020B0604030504040204" pitchFamily="34" charset="-120"/>
                          <a:ea typeface="微軟正黑體" panose="020B0604030504040204" pitchFamily="34" charset="-120"/>
                        </a:rPr>
                        <a:t>48.4%</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nchor="ctr"/>
                </a:tc>
                <a:extLst>
                  <a:ext uri="{0D108BD9-81ED-4DB2-BD59-A6C34878D82A}">
                    <a16:rowId xmlns:a16="http://schemas.microsoft.com/office/drawing/2014/main" val="10003"/>
                  </a:ext>
                </a:extLst>
              </a:tr>
              <a:tr h="252996">
                <a:tc>
                  <a:txBody>
                    <a:bodyPr/>
                    <a:lstStyle/>
                    <a:p>
                      <a:pPr>
                        <a:spcAft>
                          <a:spcPts val="0"/>
                        </a:spcAft>
                      </a:pPr>
                      <a:r>
                        <a:rPr lang="en-US" sz="1200" kern="0">
                          <a:effectLst/>
                          <a:latin typeface="微軟正黑體" panose="020B0604030504040204" pitchFamily="34" charset="-120"/>
                          <a:ea typeface="微軟正黑體" panose="020B0604030504040204" pitchFamily="34" charset="-120"/>
                        </a:rPr>
                        <a:t>15cm</a:t>
                      </a:r>
                      <a:r>
                        <a:rPr lang="zh-TW" sz="1200" kern="0">
                          <a:effectLst/>
                          <a:latin typeface="微軟正黑體" panose="020B0604030504040204" pitchFamily="34" charset="-120"/>
                          <a:ea typeface="微軟正黑體" panose="020B0604030504040204" pitchFamily="34" charset="-120"/>
                        </a:rPr>
                        <a:t>單純水塘底部溫度</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nchor="ctr">
                    <a:solidFill>
                      <a:schemeClr val="tx2"/>
                    </a:solidFill>
                  </a:tcP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31.8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27.0~39.3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12.3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49.6%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nchor="ctr"/>
                </a:tc>
                <a:extLst>
                  <a:ext uri="{0D108BD9-81ED-4DB2-BD59-A6C34878D82A}">
                    <a16:rowId xmlns:a16="http://schemas.microsoft.com/office/drawing/2014/main" val="10004"/>
                  </a:ext>
                </a:extLst>
              </a:tr>
              <a:tr h="252996">
                <a:tc>
                  <a:txBody>
                    <a:bodyPr/>
                    <a:lstStyle/>
                    <a:p>
                      <a:pPr>
                        <a:spcAft>
                          <a:spcPts val="0"/>
                        </a:spcAft>
                      </a:pPr>
                      <a:r>
                        <a:rPr lang="en-US" sz="1200" kern="0">
                          <a:effectLst/>
                          <a:latin typeface="微軟正黑體" panose="020B0604030504040204" pitchFamily="34" charset="-120"/>
                          <a:ea typeface="微軟正黑體" panose="020B0604030504040204" pitchFamily="34" charset="-120"/>
                        </a:rPr>
                        <a:t>20cm</a:t>
                      </a:r>
                      <a:r>
                        <a:rPr lang="zh-TW" sz="1200" kern="0">
                          <a:effectLst/>
                          <a:latin typeface="微軟正黑體" panose="020B0604030504040204" pitchFamily="34" charset="-120"/>
                          <a:ea typeface="微軟正黑體" panose="020B0604030504040204" pitchFamily="34" charset="-120"/>
                        </a:rPr>
                        <a:t>單純水塘底部溫度</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nchor="ctr">
                    <a:solidFill>
                      <a:schemeClr val="tx2"/>
                    </a:solidFill>
                  </a:tcP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31.6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27.1~38.9</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11.8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51.6%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nchor="ctr"/>
                </a:tc>
                <a:extLst>
                  <a:ext uri="{0D108BD9-81ED-4DB2-BD59-A6C34878D82A}">
                    <a16:rowId xmlns:a16="http://schemas.microsoft.com/office/drawing/2014/main" val="10005"/>
                  </a:ext>
                </a:extLst>
              </a:tr>
              <a:tr h="241907">
                <a:tc>
                  <a:txBody>
                    <a:bodyPr/>
                    <a:lstStyle/>
                    <a:p>
                      <a:pPr>
                        <a:spcAft>
                          <a:spcPts val="0"/>
                        </a:spcAft>
                      </a:pPr>
                      <a:r>
                        <a:rPr lang="en-US" sz="1200" kern="0" dirty="0">
                          <a:effectLst/>
                          <a:latin typeface="微軟正黑體" panose="020B0604030504040204" pitchFamily="34" charset="-120"/>
                          <a:ea typeface="微軟正黑體" panose="020B0604030504040204" pitchFamily="34" charset="-120"/>
                        </a:rPr>
                        <a:t>30cm</a:t>
                      </a:r>
                      <a:r>
                        <a:rPr lang="zh-TW" sz="1200" kern="0" dirty="0">
                          <a:effectLst/>
                          <a:latin typeface="微軟正黑體" panose="020B0604030504040204" pitchFamily="34" charset="-120"/>
                          <a:ea typeface="微軟正黑體" panose="020B0604030504040204" pitchFamily="34" charset="-120"/>
                        </a:rPr>
                        <a:t>單純水塘底部溫度</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nchor="ctr">
                    <a:solidFill>
                      <a:schemeClr val="tx2"/>
                    </a:solidFill>
                  </a:tcPr>
                </a:tc>
                <a:tc>
                  <a:txBody>
                    <a:bodyPr/>
                    <a:lstStyle/>
                    <a:p>
                      <a:pPr algn="ctr">
                        <a:spcAft>
                          <a:spcPts val="0"/>
                        </a:spcAft>
                      </a:pPr>
                      <a:r>
                        <a:rPr lang="en-US" sz="1000" kern="0" dirty="0">
                          <a:effectLst/>
                          <a:latin typeface="微軟正黑體" panose="020B0604030504040204" pitchFamily="34" charset="-120"/>
                          <a:ea typeface="微軟正黑體" panose="020B0604030504040204" pitchFamily="34" charset="-120"/>
                        </a:rPr>
                        <a:t>31.6</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tc>
                <a:tc>
                  <a:txBody>
                    <a:bodyPr/>
                    <a:lstStyle/>
                    <a:p>
                      <a:pPr algn="ctr">
                        <a:spcAft>
                          <a:spcPts val="0"/>
                        </a:spcAft>
                      </a:pPr>
                      <a:r>
                        <a:rPr lang="en-US" sz="1000" kern="0" dirty="0">
                          <a:effectLst/>
                          <a:latin typeface="微軟正黑體" panose="020B0604030504040204" pitchFamily="34" charset="-120"/>
                          <a:ea typeface="微軟正黑體" panose="020B0604030504040204" pitchFamily="34" charset="-120"/>
                        </a:rPr>
                        <a:t>27.1~38.8</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11.7</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0" marR="17780" marT="0" marB="0" anchor="ctr"/>
                </a:tc>
                <a:tc>
                  <a:txBody>
                    <a:bodyPr/>
                    <a:lstStyle/>
                    <a:p>
                      <a:pPr algn="ctr">
                        <a:spcAft>
                          <a:spcPts val="0"/>
                        </a:spcAft>
                      </a:pPr>
                      <a:r>
                        <a:rPr lang="en-US" sz="1000" kern="0" dirty="0">
                          <a:effectLst/>
                          <a:latin typeface="微軟正黑體" panose="020B0604030504040204" pitchFamily="34" charset="-120"/>
                          <a:ea typeface="微軟正黑體" panose="020B0604030504040204" pitchFamily="34" charset="-120"/>
                        </a:rPr>
                        <a:t>52.0%</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0" marR="17780" marT="0" marB="0" anchor="ctr"/>
                </a:tc>
                <a:extLst>
                  <a:ext uri="{0D108BD9-81ED-4DB2-BD59-A6C34878D82A}">
                    <a16:rowId xmlns:a16="http://schemas.microsoft.com/office/drawing/2014/main" val="10006"/>
                  </a:ext>
                </a:extLst>
              </a:tr>
            </a:tbl>
          </a:graphicData>
        </a:graphic>
      </p:graphicFrame>
      <p:sp>
        <p:nvSpPr>
          <p:cNvPr id="24633" name="文字方塊 37">
            <a:extLst>
              <a:ext uri="{FF2B5EF4-FFF2-40B4-BE49-F238E27FC236}">
                <a16:creationId xmlns:a16="http://schemas.microsoft.com/office/drawing/2014/main" id="{9AF5D8D2-BB9A-4666-9457-0CF5CAE1AE79}"/>
              </a:ext>
            </a:extLst>
          </p:cNvPr>
          <p:cNvSpPr txBox="1">
            <a:spLocks noChangeArrowheads="1"/>
          </p:cNvSpPr>
          <p:nvPr/>
        </p:nvSpPr>
        <p:spPr bwMode="auto">
          <a:xfrm>
            <a:off x="7785100" y="3608388"/>
            <a:ext cx="1108075" cy="247650"/>
          </a:xfrm>
          <a:prstGeom prst="rect">
            <a:avLst/>
          </a:prstGeom>
          <a:solidFill>
            <a:schemeClr val="tx1">
              <a:alpha val="5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lnSpc>
                <a:spcPts val="1200"/>
              </a:lnSpc>
              <a:spcBef>
                <a:spcPct val="0"/>
              </a:spcBef>
              <a:buClrTx/>
              <a:buFontTx/>
              <a:buNone/>
            </a:pPr>
            <a:r>
              <a:rPr lang="zh-TW" altLang="en-US" sz="1200">
                <a:solidFill>
                  <a:schemeClr val="bg1"/>
                </a:solidFill>
                <a:latin typeface="微軟正黑體" panose="020B0604030504040204" pitchFamily="34" charset="-120"/>
                <a:ea typeface="微軟正黑體" panose="020B0604030504040204" pitchFamily="34" charset="-120"/>
              </a:rPr>
              <a:t>單日監測資料</a:t>
            </a:r>
          </a:p>
        </p:txBody>
      </p:sp>
      <p:sp>
        <p:nvSpPr>
          <p:cNvPr id="24634" name="Rectangle 44">
            <a:extLst>
              <a:ext uri="{FF2B5EF4-FFF2-40B4-BE49-F238E27FC236}">
                <a16:creationId xmlns:a16="http://schemas.microsoft.com/office/drawing/2014/main" id="{D8AB948B-493B-4D0B-9622-5703A8425F25}"/>
              </a:ext>
            </a:extLst>
          </p:cNvPr>
          <p:cNvSpPr>
            <a:spLocks noChangeArrowheads="1"/>
          </p:cNvSpPr>
          <p:nvPr/>
        </p:nvSpPr>
        <p:spPr bwMode="auto">
          <a:xfrm>
            <a:off x="652463" y="3524250"/>
            <a:ext cx="3559175"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200">
                <a:solidFill>
                  <a:srgbClr val="C00000"/>
                </a:solidFill>
                <a:latin typeface="微軟正黑體" panose="020B0604030504040204" pitchFamily="34" charset="-120"/>
                <a:ea typeface="微軟正黑體" panose="020B0604030504040204" pitchFamily="34" charset="-120"/>
              </a:rPr>
              <a:t>考慮減輕建築物載重，本研究選擇</a:t>
            </a:r>
            <a:r>
              <a:rPr lang="en-US" altLang="zh-TW" sz="1200">
                <a:solidFill>
                  <a:srgbClr val="C00000"/>
                </a:solidFill>
                <a:latin typeface="微軟正黑體" panose="020B0604030504040204" pitchFamily="34" charset="-120"/>
                <a:ea typeface="微軟正黑體" panose="020B0604030504040204" pitchFamily="34" charset="-120"/>
              </a:rPr>
              <a:t>10cm</a:t>
            </a:r>
            <a:r>
              <a:rPr lang="zh-TW" altLang="en-US" sz="1200">
                <a:solidFill>
                  <a:srgbClr val="C00000"/>
                </a:solidFill>
                <a:latin typeface="微軟正黑體" panose="020B0604030504040204" pitchFamily="34" charset="-120"/>
                <a:ea typeface="微軟正黑體" panose="020B0604030504040204" pitchFamily="34" charset="-120"/>
              </a:rPr>
              <a:t>水培綠屋頂進行後續的實驗設計。</a:t>
            </a:r>
          </a:p>
        </p:txBody>
      </p:sp>
      <p:sp>
        <p:nvSpPr>
          <p:cNvPr id="24635" name="圓角矩形 3">
            <a:extLst>
              <a:ext uri="{FF2B5EF4-FFF2-40B4-BE49-F238E27FC236}">
                <a16:creationId xmlns:a16="http://schemas.microsoft.com/office/drawing/2014/main" id="{FF881954-EAA4-44D5-9908-67A331D7CAE3}"/>
              </a:ext>
            </a:extLst>
          </p:cNvPr>
          <p:cNvSpPr>
            <a:spLocks noChangeArrowheads="1"/>
          </p:cNvSpPr>
          <p:nvPr/>
        </p:nvSpPr>
        <p:spPr bwMode="gray">
          <a:xfrm>
            <a:off x="7542213" y="4868863"/>
            <a:ext cx="630237" cy="1169987"/>
          </a:xfrm>
          <a:prstGeom prst="roundRect">
            <a:avLst>
              <a:gd name="adj" fmla="val 16667"/>
            </a:avLst>
          </a:prstGeom>
          <a:noFill/>
          <a:ln w="28575">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1200">
                <a:solidFill>
                  <a:schemeClr val="bg1"/>
                </a:solidFill>
                <a:latin typeface="Arial" panose="020B0604020202020204" pitchFamily="34" charset="0"/>
                <a:ea typeface="華康中圓體" panose="020F0509000000000000" pitchFamily="49" charset="-120"/>
              </a:defRPr>
            </a:lvl1pPr>
            <a:lvl2pPr marL="742950" indent="-285750" eaLnBrk="0" hangingPunct="0">
              <a:defRPr kumimoji="1" sz="1200">
                <a:solidFill>
                  <a:schemeClr val="bg1"/>
                </a:solidFill>
                <a:latin typeface="Arial" panose="020B0604020202020204" pitchFamily="34" charset="0"/>
                <a:ea typeface="華康中圓體" panose="020F0509000000000000" pitchFamily="49" charset="-120"/>
              </a:defRPr>
            </a:lvl2pPr>
            <a:lvl3pPr marL="1143000" indent="-228600" eaLnBrk="0" hangingPunct="0">
              <a:defRPr kumimoji="1" sz="1200">
                <a:solidFill>
                  <a:schemeClr val="bg1"/>
                </a:solidFill>
                <a:latin typeface="Arial" panose="020B0604020202020204" pitchFamily="34" charset="0"/>
                <a:ea typeface="華康中圓體" panose="020F0509000000000000" pitchFamily="49" charset="-120"/>
              </a:defRPr>
            </a:lvl3pPr>
            <a:lvl4pPr marL="1600200" indent="-228600" eaLnBrk="0" hangingPunct="0">
              <a:defRPr kumimoji="1" sz="1200">
                <a:solidFill>
                  <a:schemeClr val="bg1"/>
                </a:solidFill>
                <a:latin typeface="Arial" panose="020B0604020202020204" pitchFamily="34" charset="0"/>
                <a:ea typeface="華康中圓體" panose="020F0509000000000000" pitchFamily="49" charset="-120"/>
              </a:defRPr>
            </a:lvl4pPr>
            <a:lvl5pPr marL="2057400" indent="-228600" eaLnBrk="0" hangingPunct="0">
              <a:defRPr kumimoji="1" sz="1200">
                <a:solidFill>
                  <a:schemeClr val="bg1"/>
                </a:solidFill>
                <a:latin typeface="Arial" panose="020B0604020202020204" pitchFamily="34" charset="0"/>
                <a:ea typeface="華康中圓體" panose="020F0509000000000000" pitchFamily="49" charset="-120"/>
              </a:defRPr>
            </a:lvl5pPr>
            <a:lvl6pPr marL="2514600" indent="-228600" algn="r" eaLnBrk="0" fontAlgn="base" hangingPunct="0">
              <a:spcBef>
                <a:spcPct val="0"/>
              </a:spcBef>
              <a:spcAft>
                <a:spcPct val="0"/>
              </a:spcAft>
              <a:defRPr kumimoji="1" sz="1200">
                <a:solidFill>
                  <a:schemeClr val="bg1"/>
                </a:solidFill>
                <a:latin typeface="Arial" panose="020B0604020202020204" pitchFamily="34" charset="0"/>
                <a:ea typeface="華康中圓體" panose="020F0509000000000000" pitchFamily="49" charset="-120"/>
              </a:defRPr>
            </a:lvl6pPr>
            <a:lvl7pPr marL="2971800" indent="-228600" algn="r" eaLnBrk="0" fontAlgn="base" hangingPunct="0">
              <a:spcBef>
                <a:spcPct val="0"/>
              </a:spcBef>
              <a:spcAft>
                <a:spcPct val="0"/>
              </a:spcAft>
              <a:defRPr kumimoji="1" sz="1200">
                <a:solidFill>
                  <a:schemeClr val="bg1"/>
                </a:solidFill>
                <a:latin typeface="Arial" panose="020B0604020202020204" pitchFamily="34" charset="0"/>
                <a:ea typeface="華康中圓體" panose="020F0509000000000000" pitchFamily="49" charset="-120"/>
              </a:defRPr>
            </a:lvl7pPr>
            <a:lvl8pPr marL="3429000" indent="-228600" algn="r" eaLnBrk="0" fontAlgn="base" hangingPunct="0">
              <a:spcBef>
                <a:spcPct val="0"/>
              </a:spcBef>
              <a:spcAft>
                <a:spcPct val="0"/>
              </a:spcAft>
              <a:defRPr kumimoji="1" sz="1200">
                <a:solidFill>
                  <a:schemeClr val="bg1"/>
                </a:solidFill>
                <a:latin typeface="Arial" panose="020B0604020202020204" pitchFamily="34" charset="0"/>
                <a:ea typeface="華康中圓體" panose="020F0509000000000000" pitchFamily="49" charset="-120"/>
              </a:defRPr>
            </a:lvl8pPr>
            <a:lvl9pPr marL="3886200" indent="-228600" algn="r" eaLnBrk="0" fontAlgn="base" hangingPunct="0">
              <a:spcBef>
                <a:spcPct val="0"/>
              </a:spcBef>
              <a:spcAft>
                <a:spcPct val="0"/>
              </a:spcAft>
              <a:defRPr kumimoji="1" sz="1200">
                <a:solidFill>
                  <a:schemeClr val="bg1"/>
                </a:solidFill>
                <a:latin typeface="Arial" panose="020B0604020202020204" pitchFamily="34" charset="0"/>
                <a:ea typeface="華康中圓體" panose="020F0509000000000000" pitchFamily="49" charset="-120"/>
              </a:defRPr>
            </a:lvl9pPr>
          </a:lstStyle>
          <a:p>
            <a:pPr algn="ctr" eaLnBrk="1" hangingPunct="1"/>
            <a:endParaRPr kumimoji="0" lang="zh-TW" altLang="en-US" b="1">
              <a:solidFill>
                <a:schemeClr val="tx2"/>
              </a:solidFill>
              <a:ea typeface="新細明體" panose="02020500000000000000" pitchFamily="18" charset="-12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5602" name="Group 6">
            <a:extLst>
              <a:ext uri="{FF2B5EF4-FFF2-40B4-BE49-F238E27FC236}">
                <a16:creationId xmlns:a16="http://schemas.microsoft.com/office/drawing/2014/main" id="{5F7F9429-4E4E-4A62-A279-E5E9A1C65602}"/>
              </a:ext>
            </a:extLst>
          </p:cNvPr>
          <p:cNvGrpSpPr>
            <a:grpSpLocks/>
          </p:cNvGrpSpPr>
          <p:nvPr/>
        </p:nvGrpSpPr>
        <p:grpSpPr bwMode="auto">
          <a:xfrm>
            <a:off x="341313" y="549275"/>
            <a:ext cx="4770437" cy="450850"/>
            <a:chOff x="215" y="742"/>
            <a:chExt cx="1905" cy="284"/>
          </a:xfrm>
        </p:grpSpPr>
        <p:sp>
          <p:nvSpPr>
            <p:cNvPr id="25696" name="Rectangle 7">
              <a:extLst>
                <a:ext uri="{FF2B5EF4-FFF2-40B4-BE49-F238E27FC236}">
                  <a16:creationId xmlns:a16="http://schemas.microsoft.com/office/drawing/2014/main" id="{A2520FAF-4665-487E-B954-A94A46B1359D}"/>
                </a:ext>
              </a:extLst>
            </p:cNvPr>
            <p:cNvSpPr>
              <a:spLocks noChangeArrowheads="1"/>
            </p:cNvSpPr>
            <p:nvPr/>
          </p:nvSpPr>
          <p:spPr bwMode="gray">
            <a:xfrm>
              <a:off x="215" y="742"/>
              <a:ext cx="1292" cy="284"/>
            </a:xfrm>
            <a:prstGeom prst="rect">
              <a:avLst/>
            </a:prstGeom>
            <a:solidFill>
              <a:srgbClr val="808080"/>
            </a:solidFill>
            <a:ln w="25400" algn="ctr">
              <a:solidFill>
                <a:srgbClr val="FFFFFF"/>
              </a:solidFill>
              <a:miter lim="800000"/>
              <a:headEnd/>
              <a:tailEnd/>
            </a:ln>
            <a:effectLst>
              <a:outerShdw dist="107763" dir="2700000" algn="ctr" rotWithShape="0">
                <a:schemeClr val="bg2">
                  <a:alpha val="50000"/>
                </a:schemeClr>
              </a:outerShdw>
            </a:effec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a:lnSpc>
                  <a:spcPct val="85000"/>
                </a:lnSpc>
                <a:spcBef>
                  <a:spcPct val="30000"/>
                </a:spcBef>
                <a:buClrTx/>
                <a:buFontTx/>
                <a:buNone/>
              </a:pPr>
              <a:r>
                <a:rPr kumimoji="0" lang="zh-TW" altLang="en-US">
                  <a:solidFill>
                    <a:srgbClr val="FFFFFF"/>
                  </a:solidFill>
                  <a:ea typeface="典匠中特圓" pitchFamily="49" charset="-120"/>
                  <a:cs typeface="Times New Roman" panose="02020603050405020304" pitchFamily="18" charset="0"/>
                </a:rPr>
                <a:t>  </a:t>
              </a:r>
            </a:p>
          </p:txBody>
        </p:sp>
        <p:sp>
          <p:nvSpPr>
            <p:cNvPr id="25697" name="Rectangle 8">
              <a:extLst>
                <a:ext uri="{FF2B5EF4-FFF2-40B4-BE49-F238E27FC236}">
                  <a16:creationId xmlns:a16="http://schemas.microsoft.com/office/drawing/2014/main" id="{93C7D391-9859-450C-8494-BEFE23976EE9}"/>
                </a:ext>
              </a:extLst>
            </p:cNvPr>
            <p:cNvSpPr>
              <a:spLocks noChangeArrowheads="1"/>
            </p:cNvSpPr>
            <p:nvPr/>
          </p:nvSpPr>
          <p:spPr bwMode="auto">
            <a:xfrm>
              <a:off x="215" y="753"/>
              <a:ext cx="1270" cy="252"/>
            </a:xfrm>
            <a:prstGeom prst="rect">
              <a:avLst/>
            </a:prstGeom>
            <a:noFill/>
            <a:ln>
              <a:noFill/>
            </a:ln>
            <a:effectLst/>
            <a:extLst>
              <a:ext uri="{909E8E84-426E-40DD-AFC4-6F175D3DCCD1}">
                <a14:hiddenFill xmlns:a14="http://schemas.microsoft.com/office/drawing/2010/main">
                  <a:solidFill>
                    <a:srgbClr val="00FF00">
                      <a:alpha val="50195"/>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buClr>
                  <a:srgbClr val="663300"/>
                </a:buClr>
                <a:buFont typeface="Wingdings" panose="05000000000000000000" pitchFamily="2" charset="2"/>
                <a:buNone/>
              </a:pPr>
              <a:r>
                <a:rPr lang="zh-TW" altLang="en-US" b="1">
                  <a:solidFill>
                    <a:schemeClr val="bg1"/>
                  </a:solidFill>
                  <a:latin typeface="微軟正黑體" panose="020B0604030504040204" pitchFamily="34" charset="-120"/>
                  <a:ea typeface="微軟正黑體" panose="020B0604030504040204" pitchFamily="34" charset="-120"/>
                </a:rPr>
                <a:t>第二階段分析結果</a:t>
              </a:r>
            </a:p>
          </p:txBody>
        </p:sp>
        <p:grpSp>
          <p:nvGrpSpPr>
            <p:cNvPr id="25698" name="Group 9">
              <a:extLst>
                <a:ext uri="{FF2B5EF4-FFF2-40B4-BE49-F238E27FC236}">
                  <a16:creationId xmlns:a16="http://schemas.microsoft.com/office/drawing/2014/main" id="{E262FDDF-CC2D-4CFA-9A78-042C27B405E4}"/>
                </a:ext>
              </a:extLst>
            </p:cNvPr>
            <p:cNvGrpSpPr>
              <a:grpSpLocks/>
            </p:cNvGrpSpPr>
            <p:nvPr/>
          </p:nvGrpSpPr>
          <p:grpSpPr bwMode="auto">
            <a:xfrm>
              <a:off x="1605" y="833"/>
              <a:ext cx="515" cy="134"/>
              <a:chOff x="2310" y="1615"/>
              <a:chExt cx="880" cy="364"/>
            </a:xfrm>
          </p:grpSpPr>
          <p:sp>
            <p:nvSpPr>
              <p:cNvPr id="25699" name="AutoShape 10">
                <a:extLst>
                  <a:ext uri="{FF2B5EF4-FFF2-40B4-BE49-F238E27FC236}">
                    <a16:creationId xmlns:a16="http://schemas.microsoft.com/office/drawing/2014/main" id="{43B44349-A47C-4A55-9CB6-4026FAA7A5BC}"/>
                  </a:ext>
                </a:extLst>
              </p:cNvPr>
              <p:cNvSpPr>
                <a:spLocks noChangeArrowheads="1"/>
              </p:cNvSpPr>
              <p:nvPr/>
            </p:nvSpPr>
            <p:spPr bwMode="gray">
              <a:xfrm rot="5400000">
                <a:off x="2229"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5700" name="AutoShape 11">
                <a:extLst>
                  <a:ext uri="{FF2B5EF4-FFF2-40B4-BE49-F238E27FC236}">
                    <a16:creationId xmlns:a16="http://schemas.microsoft.com/office/drawing/2014/main" id="{87E0EBC1-6B18-465F-8A33-25FB35A26046}"/>
                  </a:ext>
                </a:extLst>
              </p:cNvPr>
              <p:cNvSpPr>
                <a:spLocks noChangeArrowheads="1"/>
              </p:cNvSpPr>
              <p:nvPr/>
            </p:nvSpPr>
            <p:spPr bwMode="gray">
              <a:xfrm rot="5400000">
                <a:off x="2572"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5701" name="AutoShape 12">
                <a:extLst>
                  <a:ext uri="{FF2B5EF4-FFF2-40B4-BE49-F238E27FC236}">
                    <a16:creationId xmlns:a16="http://schemas.microsoft.com/office/drawing/2014/main" id="{3E3588A2-B5AB-4F7A-860C-EC5BB092BE7E}"/>
                  </a:ext>
                </a:extLst>
              </p:cNvPr>
              <p:cNvSpPr>
                <a:spLocks noChangeArrowheads="1"/>
              </p:cNvSpPr>
              <p:nvPr/>
            </p:nvSpPr>
            <p:spPr bwMode="gray">
              <a:xfrm rot="5400000">
                <a:off x="2907"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grpSp>
      </p:grpSp>
      <p:sp>
        <p:nvSpPr>
          <p:cNvPr id="25603" name="Rectangle 5">
            <a:extLst>
              <a:ext uri="{FF2B5EF4-FFF2-40B4-BE49-F238E27FC236}">
                <a16:creationId xmlns:a16="http://schemas.microsoft.com/office/drawing/2014/main" id="{349A70BB-835D-46A4-B7F4-FA4E874879D9}"/>
              </a:ext>
            </a:extLst>
          </p:cNvPr>
          <p:cNvSpPr>
            <a:spLocks noChangeArrowheads="1"/>
          </p:cNvSpPr>
          <p:nvPr/>
        </p:nvSpPr>
        <p:spPr bwMode="auto">
          <a:xfrm>
            <a:off x="365125" y="1133475"/>
            <a:ext cx="54673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單純水塘屋頂與水培薄層綠屋頂之熱效應比較</a:t>
            </a:r>
            <a:r>
              <a:rPr lang="zh-TW" altLang="en-US" sz="1600" b="1">
                <a:solidFill>
                  <a:srgbClr val="C00000"/>
                </a:solidFill>
                <a:latin typeface="微軟正黑體" panose="020B0604030504040204" pitchFamily="34" charset="-120"/>
                <a:ea typeface="微軟正黑體" panose="020B0604030504040204" pitchFamily="34" charset="-120"/>
              </a:rPr>
              <a:t>屋頂降溫效果之比較</a:t>
            </a:r>
            <a:endParaRPr lang="en-US" altLang="zh-TW" sz="1600" b="1">
              <a:solidFill>
                <a:srgbClr val="C00000"/>
              </a:solidFill>
              <a:latin typeface="微軟正黑體" panose="020B0604030504040204" pitchFamily="34" charset="-120"/>
              <a:ea typeface="微軟正黑體" panose="020B0604030504040204" pitchFamily="34" charset="-120"/>
            </a:endParaRPr>
          </a:p>
        </p:txBody>
      </p:sp>
      <p:sp>
        <p:nvSpPr>
          <p:cNvPr id="25604" name="Rectangle 44">
            <a:extLst>
              <a:ext uri="{FF2B5EF4-FFF2-40B4-BE49-F238E27FC236}">
                <a16:creationId xmlns:a16="http://schemas.microsoft.com/office/drawing/2014/main" id="{1E824AAF-AA8C-401B-9223-0A24678296F0}"/>
              </a:ext>
            </a:extLst>
          </p:cNvPr>
          <p:cNvSpPr>
            <a:spLocks noChangeArrowheads="1"/>
          </p:cNvSpPr>
          <p:nvPr/>
        </p:nvSpPr>
        <p:spPr bwMode="auto">
          <a:xfrm>
            <a:off x="554038" y="1997075"/>
            <a:ext cx="2967037" cy="17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74625" indent="-17462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1.</a:t>
            </a:r>
            <a:r>
              <a:rPr lang="zh-TW" altLang="en-US" sz="1400" b="1">
                <a:latin typeface="微軟正黑體" panose="020B0604030504040204" pitchFamily="34" charset="-120"/>
                <a:ea typeface="微軟正黑體" panose="020B0604030504040204" pitchFamily="34" charset="-120"/>
              </a:rPr>
              <a:t>分析日期：</a:t>
            </a:r>
            <a:r>
              <a:rPr lang="en-US" altLang="zh-TW" sz="1400">
                <a:latin typeface="微軟正黑體" panose="020B0604030504040204" pitchFamily="34" charset="-120"/>
                <a:ea typeface="微軟正黑體" panose="020B0604030504040204" pitchFamily="34" charset="-120"/>
              </a:rPr>
              <a:t>8/21</a:t>
            </a:r>
            <a:r>
              <a:rPr lang="zh-TW" altLang="en-US" sz="1400">
                <a:latin typeface="微軟正黑體" panose="020B0604030504040204" pitchFamily="34" charset="-120"/>
                <a:ea typeface="微軟正黑體" panose="020B0604030504040204" pitchFamily="34" charset="-120"/>
              </a:rPr>
              <a:t>清晨</a:t>
            </a:r>
            <a:r>
              <a:rPr lang="en-US" altLang="zh-TW" sz="1400">
                <a:latin typeface="微軟正黑體" panose="020B0604030504040204" pitchFamily="34" charset="-120"/>
                <a:ea typeface="微軟正黑體" panose="020B0604030504040204" pitchFamily="34" charset="-120"/>
              </a:rPr>
              <a:t>6:00</a:t>
            </a:r>
            <a:r>
              <a:rPr lang="zh-TW" altLang="en-US" sz="1400">
                <a:latin typeface="微軟正黑體" panose="020B0604030504040204" pitchFamily="34" charset="-120"/>
                <a:ea typeface="微軟正黑體" panose="020B0604030504040204" pitchFamily="34" charset="-120"/>
              </a:rPr>
              <a:t>至</a:t>
            </a:r>
            <a:r>
              <a:rPr lang="en-US" altLang="zh-TW" sz="1400">
                <a:latin typeface="微軟正黑體" panose="020B0604030504040204" pitchFamily="34" charset="-120"/>
                <a:ea typeface="微軟正黑體" panose="020B0604030504040204" pitchFamily="34" charset="-120"/>
              </a:rPr>
              <a:t>8/22</a:t>
            </a:r>
            <a:r>
              <a:rPr lang="zh-TW" altLang="en-US" sz="1400">
                <a:latin typeface="微軟正黑體" panose="020B0604030504040204" pitchFamily="34" charset="-120"/>
                <a:ea typeface="微軟正黑體" panose="020B0604030504040204" pitchFamily="34" charset="-120"/>
              </a:rPr>
              <a:t>清晨</a:t>
            </a:r>
            <a:r>
              <a:rPr lang="en-US" altLang="zh-TW" sz="1400">
                <a:latin typeface="微軟正黑體" panose="020B0604030504040204" pitchFamily="34" charset="-120"/>
                <a:ea typeface="微軟正黑體" panose="020B0604030504040204" pitchFamily="34" charset="-120"/>
              </a:rPr>
              <a:t>6:00</a:t>
            </a:r>
            <a:r>
              <a:rPr lang="zh-TW" altLang="en-US" sz="1400">
                <a:latin typeface="微軟正黑體" panose="020B0604030504040204" pitchFamily="34" charset="-120"/>
                <a:ea typeface="微軟正黑體" panose="020B0604030504040204" pitchFamily="34" charset="-120"/>
              </a:rPr>
              <a:t>。</a:t>
            </a:r>
            <a:endParaRPr lang="en-US" altLang="zh-TW" sz="14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endParaRPr lang="en-US" altLang="zh-TW" sz="8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2.</a:t>
            </a:r>
            <a:r>
              <a:rPr lang="zh-TW" altLang="en-US" sz="1400" b="1">
                <a:latin typeface="微軟正黑體" panose="020B0604030504040204" pitchFamily="34" charset="-120"/>
                <a:ea typeface="微軟正黑體" panose="020B0604030504040204" pitchFamily="34" charset="-120"/>
              </a:rPr>
              <a:t>降溫效果：</a:t>
            </a:r>
            <a:r>
              <a:rPr lang="zh-TW" altLang="en-US" sz="1400">
                <a:latin typeface="微軟正黑體" panose="020B0604030504040204" pitchFamily="34" charset="-120"/>
                <a:ea typeface="微軟正黑體" panose="020B0604030504040204" pitchFamily="34" charset="-120"/>
              </a:rPr>
              <a:t>水培薄層綠屋頂比單純水塘屋頂的降溫效果更好，但波士頓腎蕨與茴香蒼蒲的降溫效果並沒有太大的差異。</a:t>
            </a:r>
          </a:p>
        </p:txBody>
      </p:sp>
      <p:sp>
        <p:nvSpPr>
          <p:cNvPr id="25605" name="Rectangle 44">
            <a:extLst>
              <a:ext uri="{FF2B5EF4-FFF2-40B4-BE49-F238E27FC236}">
                <a16:creationId xmlns:a16="http://schemas.microsoft.com/office/drawing/2014/main" id="{4A99E196-4115-4616-8B84-0402CE66589A}"/>
              </a:ext>
            </a:extLst>
          </p:cNvPr>
          <p:cNvSpPr>
            <a:spLocks noChangeArrowheads="1"/>
          </p:cNvSpPr>
          <p:nvPr/>
        </p:nvSpPr>
        <p:spPr bwMode="auto">
          <a:xfrm>
            <a:off x="3432175" y="6038850"/>
            <a:ext cx="2940050"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降溫效果＝磁磚表面溫度</a:t>
            </a: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實驗組底部溫度</a:t>
            </a:r>
            <a:r>
              <a:rPr lang="en-US" altLang="zh-TW" sz="1000">
                <a:solidFill>
                  <a:srgbClr val="C00000"/>
                </a:solidFill>
                <a:latin typeface="微軟正黑體" panose="020B0604030504040204" pitchFamily="34" charset="-120"/>
                <a:ea typeface="微軟正黑體" panose="020B0604030504040204" pitchFamily="34" charset="-120"/>
              </a:rPr>
              <a:t>)</a:t>
            </a:r>
            <a:endParaRPr lang="zh-TW" altLang="en-US" sz="1000">
              <a:solidFill>
                <a:srgbClr val="C00000"/>
              </a:solidFill>
              <a:latin typeface="微軟正黑體" panose="020B0604030504040204" pitchFamily="34" charset="-120"/>
              <a:ea typeface="微軟正黑體" panose="020B0604030504040204" pitchFamily="34" charset="-120"/>
            </a:endParaRPr>
          </a:p>
        </p:txBody>
      </p:sp>
      <p:grpSp>
        <p:nvGrpSpPr>
          <p:cNvPr id="25606" name="Group 2">
            <a:extLst>
              <a:ext uri="{FF2B5EF4-FFF2-40B4-BE49-F238E27FC236}">
                <a16:creationId xmlns:a16="http://schemas.microsoft.com/office/drawing/2014/main" id="{762BCE46-5239-4B29-918B-5B78C09A6F42}"/>
              </a:ext>
            </a:extLst>
          </p:cNvPr>
          <p:cNvGrpSpPr>
            <a:grpSpLocks/>
          </p:cNvGrpSpPr>
          <p:nvPr/>
        </p:nvGrpSpPr>
        <p:grpSpPr bwMode="auto">
          <a:xfrm>
            <a:off x="3521075" y="2049463"/>
            <a:ext cx="5503863" cy="1919287"/>
            <a:chOff x="1154" y="4432"/>
            <a:chExt cx="9574" cy="3108"/>
          </a:xfrm>
        </p:grpSpPr>
        <p:pic>
          <p:nvPicPr>
            <p:cNvPr id="25694" name="Picture 3" descr="9拷貝">
              <a:extLst>
                <a:ext uri="{FF2B5EF4-FFF2-40B4-BE49-F238E27FC236}">
                  <a16:creationId xmlns:a16="http://schemas.microsoft.com/office/drawing/2014/main" id="{2C6560B2-A94F-4F87-B3E3-A784B82002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4" y="4432"/>
              <a:ext cx="4847" cy="3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95" name="Picture 4" descr="10拷貝">
              <a:extLst>
                <a:ext uri="{FF2B5EF4-FFF2-40B4-BE49-F238E27FC236}">
                  <a16:creationId xmlns:a16="http://schemas.microsoft.com/office/drawing/2014/main" id="{95431B2C-9B9F-469C-88FA-C3DCB85E9C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649" r="8080" b="11134"/>
            <a:stretch>
              <a:fillRect/>
            </a:stretch>
          </p:blipFill>
          <p:spPr bwMode="auto">
            <a:xfrm>
              <a:off x="5868" y="4432"/>
              <a:ext cx="4860" cy="3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607" name="文字方塊 37">
            <a:extLst>
              <a:ext uri="{FF2B5EF4-FFF2-40B4-BE49-F238E27FC236}">
                <a16:creationId xmlns:a16="http://schemas.microsoft.com/office/drawing/2014/main" id="{E9CAF556-5B2C-4A66-869B-5253BA2E2B16}"/>
              </a:ext>
            </a:extLst>
          </p:cNvPr>
          <p:cNvSpPr txBox="1">
            <a:spLocks noChangeArrowheads="1"/>
          </p:cNvSpPr>
          <p:nvPr/>
        </p:nvSpPr>
        <p:spPr bwMode="auto">
          <a:xfrm>
            <a:off x="8007350" y="2038350"/>
            <a:ext cx="1017588" cy="400050"/>
          </a:xfrm>
          <a:prstGeom prst="rect">
            <a:avLst/>
          </a:prstGeom>
          <a:solidFill>
            <a:schemeClr val="tx1">
              <a:alpha val="5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lnSpc>
                <a:spcPts val="1200"/>
              </a:lnSpc>
              <a:spcBef>
                <a:spcPct val="0"/>
              </a:spcBef>
              <a:buClrTx/>
              <a:buFontTx/>
              <a:buNone/>
            </a:pPr>
            <a:r>
              <a:rPr lang="zh-TW" altLang="en-US" sz="1200">
                <a:solidFill>
                  <a:schemeClr val="bg1"/>
                </a:solidFill>
                <a:latin typeface="微軟正黑體" panose="020B0604030504040204" pitchFamily="34" charset="-120"/>
                <a:ea typeface="微軟正黑體" panose="020B0604030504040204" pitchFamily="34" charset="-120"/>
              </a:rPr>
              <a:t>各時段降溫效果分析圖</a:t>
            </a:r>
          </a:p>
        </p:txBody>
      </p:sp>
      <p:graphicFrame>
        <p:nvGraphicFramePr>
          <p:cNvPr id="4" name="表格 3">
            <a:extLst>
              <a:ext uri="{FF2B5EF4-FFF2-40B4-BE49-F238E27FC236}">
                <a16:creationId xmlns:a16="http://schemas.microsoft.com/office/drawing/2014/main" id="{F05A4F03-0BDA-4AF1-AD24-993A9CF66E11}"/>
              </a:ext>
            </a:extLst>
          </p:cNvPr>
          <p:cNvGraphicFramePr>
            <a:graphicFrameLocks noGrp="1"/>
          </p:cNvGraphicFramePr>
          <p:nvPr/>
        </p:nvGraphicFramePr>
        <p:xfrm>
          <a:off x="554038" y="4149725"/>
          <a:ext cx="8428037" cy="1889125"/>
        </p:xfrm>
        <a:graphic>
          <a:graphicData uri="http://schemas.openxmlformats.org/drawingml/2006/table">
            <a:tbl>
              <a:tblPr firstRow="1" firstCol="1" bandRow="1">
                <a:tableStyleId>{5C22544A-7EE6-4342-B048-85BDC9FD1C3A}</a:tableStyleId>
              </a:tblPr>
              <a:tblGrid>
                <a:gridCol w="1959752">
                  <a:extLst>
                    <a:ext uri="{9D8B030D-6E8A-4147-A177-3AD203B41FA5}">
                      <a16:colId xmlns:a16="http://schemas.microsoft.com/office/drawing/2014/main" val="20000"/>
                    </a:ext>
                  </a:extLst>
                </a:gridCol>
                <a:gridCol w="534229">
                  <a:extLst>
                    <a:ext uri="{9D8B030D-6E8A-4147-A177-3AD203B41FA5}">
                      <a16:colId xmlns:a16="http://schemas.microsoft.com/office/drawing/2014/main" val="20001"/>
                    </a:ext>
                  </a:extLst>
                </a:gridCol>
                <a:gridCol w="535143">
                  <a:extLst>
                    <a:ext uri="{9D8B030D-6E8A-4147-A177-3AD203B41FA5}">
                      <a16:colId xmlns:a16="http://schemas.microsoft.com/office/drawing/2014/main" val="20002"/>
                    </a:ext>
                  </a:extLst>
                </a:gridCol>
                <a:gridCol w="535143">
                  <a:extLst>
                    <a:ext uri="{9D8B030D-6E8A-4147-A177-3AD203B41FA5}">
                      <a16:colId xmlns:a16="http://schemas.microsoft.com/office/drawing/2014/main" val="20003"/>
                    </a:ext>
                  </a:extLst>
                </a:gridCol>
                <a:gridCol w="535143">
                  <a:extLst>
                    <a:ext uri="{9D8B030D-6E8A-4147-A177-3AD203B41FA5}">
                      <a16:colId xmlns:a16="http://schemas.microsoft.com/office/drawing/2014/main" val="20004"/>
                    </a:ext>
                  </a:extLst>
                </a:gridCol>
                <a:gridCol w="534229">
                  <a:extLst>
                    <a:ext uri="{9D8B030D-6E8A-4147-A177-3AD203B41FA5}">
                      <a16:colId xmlns:a16="http://schemas.microsoft.com/office/drawing/2014/main" val="20005"/>
                    </a:ext>
                  </a:extLst>
                </a:gridCol>
                <a:gridCol w="535143">
                  <a:extLst>
                    <a:ext uri="{9D8B030D-6E8A-4147-A177-3AD203B41FA5}">
                      <a16:colId xmlns:a16="http://schemas.microsoft.com/office/drawing/2014/main" val="20006"/>
                    </a:ext>
                  </a:extLst>
                </a:gridCol>
                <a:gridCol w="535143">
                  <a:extLst>
                    <a:ext uri="{9D8B030D-6E8A-4147-A177-3AD203B41FA5}">
                      <a16:colId xmlns:a16="http://schemas.microsoft.com/office/drawing/2014/main" val="20007"/>
                    </a:ext>
                  </a:extLst>
                </a:gridCol>
                <a:gridCol w="535143">
                  <a:extLst>
                    <a:ext uri="{9D8B030D-6E8A-4147-A177-3AD203B41FA5}">
                      <a16:colId xmlns:a16="http://schemas.microsoft.com/office/drawing/2014/main" val="20008"/>
                    </a:ext>
                  </a:extLst>
                </a:gridCol>
                <a:gridCol w="534229">
                  <a:extLst>
                    <a:ext uri="{9D8B030D-6E8A-4147-A177-3AD203B41FA5}">
                      <a16:colId xmlns:a16="http://schemas.microsoft.com/office/drawing/2014/main" val="20009"/>
                    </a:ext>
                  </a:extLst>
                </a:gridCol>
                <a:gridCol w="535143">
                  <a:extLst>
                    <a:ext uri="{9D8B030D-6E8A-4147-A177-3AD203B41FA5}">
                      <a16:colId xmlns:a16="http://schemas.microsoft.com/office/drawing/2014/main" val="20010"/>
                    </a:ext>
                  </a:extLst>
                </a:gridCol>
                <a:gridCol w="535143">
                  <a:extLst>
                    <a:ext uri="{9D8B030D-6E8A-4147-A177-3AD203B41FA5}">
                      <a16:colId xmlns:a16="http://schemas.microsoft.com/office/drawing/2014/main" val="20011"/>
                    </a:ext>
                  </a:extLst>
                </a:gridCol>
                <a:gridCol w="584456">
                  <a:extLst>
                    <a:ext uri="{9D8B030D-6E8A-4147-A177-3AD203B41FA5}">
                      <a16:colId xmlns:a16="http://schemas.microsoft.com/office/drawing/2014/main" val="20012"/>
                    </a:ext>
                  </a:extLst>
                </a:gridCol>
              </a:tblGrid>
              <a:tr h="826310">
                <a:tc>
                  <a:txBody>
                    <a:bodyPr/>
                    <a:lstStyle/>
                    <a:p>
                      <a:pPr marL="0" marR="0" indent="0" algn="ctr" defTabSz="914400" rtl="0" eaLnBrk="1" fontAlgn="auto" latinLnBrk="0" hangingPunct="1">
                        <a:lnSpc>
                          <a:spcPts val="1200"/>
                        </a:lnSpc>
                        <a:spcBef>
                          <a:spcPts val="0"/>
                        </a:spcBef>
                        <a:spcAft>
                          <a:spcPts val="0"/>
                        </a:spcAft>
                        <a:buClrTx/>
                        <a:buSzTx/>
                        <a:buFontTx/>
                        <a:buNone/>
                        <a:tabLst/>
                        <a:defRPr/>
                      </a:pPr>
                      <a:r>
                        <a:rPr lang="zh-TW" altLang="en-US" sz="1200" kern="0" dirty="0">
                          <a:effectLst/>
                          <a:latin typeface="微軟正黑體" panose="020B0604030504040204" pitchFamily="34" charset="-120"/>
                          <a:ea typeface="微軟正黑體" panose="020B0604030504040204" pitchFamily="34" charset="-120"/>
                        </a:rPr>
                        <a:t>時段</a:t>
                      </a:r>
                      <a:r>
                        <a:rPr lang="zh-TW" sz="1200" kern="0" dirty="0">
                          <a:effectLst/>
                          <a:latin typeface="微軟正黑體" panose="020B0604030504040204" pitchFamily="34" charset="-120"/>
                          <a:ea typeface="微軟正黑體" panose="020B0604030504040204" pitchFamily="34" charset="-120"/>
                        </a:rPr>
                        <a:t>　</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06:00~</a:t>
                      </a:r>
                      <a:endParaRPr lang="zh-TW" sz="1200" kern="10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08:00</a:t>
                      </a:r>
                      <a:br>
                        <a:rPr lang="en-US" sz="800" kern="0">
                          <a:effectLst/>
                          <a:latin typeface="微軟正黑體" panose="020B0604030504040204" pitchFamily="34" charset="-120"/>
                          <a:ea typeface="微軟正黑體" panose="020B0604030504040204" pitchFamily="34" charset="-120"/>
                        </a:rPr>
                      </a:br>
                      <a:r>
                        <a:rPr lang="en-US" sz="800" kern="0">
                          <a:effectLst/>
                          <a:latin typeface="微軟正黑體" panose="020B0604030504040204" pitchFamily="34" charset="-120"/>
                          <a:ea typeface="微軟正黑體" panose="020B0604030504040204" pitchFamily="34" charset="-120"/>
                        </a:rPr>
                        <a:t>(</a:t>
                      </a:r>
                      <a:r>
                        <a:rPr lang="zh-TW" sz="800" kern="0">
                          <a:effectLst/>
                          <a:latin typeface="微軟正黑體" panose="020B0604030504040204" pitchFamily="34" charset="-120"/>
                          <a:ea typeface="微軟正黑體" panose="020B0604030504040204" pitchFamily="34" charset="-120"/>
                        </a:rPr>
                        <a:t>℃</a:t>
                      </a:r>
                      <a:r>
                        <a:rPr lang="en-US" sz="800" kern="0">
                          <a:effectLst/>
                          <a:latin typeface="微軟正黑體" panose="020B0604030504040204" pitchFamily="34" charset="-120"/>
                          <a:ea typeface="微軟正黑體" panose="020B0604030504040204" pitchFamily="34" charset="-120"/>
                        </a:rPr>
                        <a:t>)</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08:00~</a:t>
                      </a:r>
                      <a:endParaRPr lang="zh-TW" sz="1200" kern="10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10:00</a:t>
                      </a:r>
                      <a:br>
                        <a:rPr lang="en-US" sz="800" kern="0">
                          <a:effectLst/>
                          <a:latin typeface="微軟正黑體" panose="020B0604030504040204" pitchFamily="34" charset="-120"/>
                          <a:ea typeface="微軟正黑體" panose="020B0604030504040204" pitchFamily="34" charset="-120"/>
                        </a:rPr>
                      </a:br>
                      <a:r>
                        <a:rPr lang="en-US" sz="800" kern="0">
                          <a:effectLst/>
                          <a:latin typeface="微軟正黑體" panose="020B0604030504040204" pitchFamily="34" charset="-120"/>
                          <a:ea typeface="微軟正黑體" panose="020B0604030504040204" pitchFamily="34" charset="-120"/>
                        </a:rPr>
                        <a:t>(</a:t>
                      </a:r>
                      <a:r>
                        <a:rPr lang="zh-TW" sz="800" kern="0">
                          <a:effectLst/>
                          <a:latin typeface="微軟正黑體" panose="020B0604030504040204" pitchFamily="34" charset="-120"/>
                          <a:ea typeface="微軟正黑體" panose="020B0604030504040204" pitchFamily="34" charset="-120"/>
                        </a:rPr>
                        <a:t>℃</a:t>
                      </a:r>
                      <a:r>
                        <a:rPr lang="en-US" sz="800" kern="0">
                          <a:effectLst/>
                          <a:latin typeface="微軟正黑體" panose="020B0604030504040204" pitchFamily="34" charset="-120"/>
                          <a:ea typeface="微軟正黑體" panose="020B0604030504040204" pitchFamily="34" charset="-120"/>
                        </a:rPr>
                        <a:t>)</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10:00~</a:t>
                      </a:r>
                      <a:endParaRPr lang="zh-TW" sz="1200" kern="10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12:00</a:t>
                      </a:r>
                      <a:br>
                        <a:rPr lang="en-US" sz="800" kern="0">
                          <a:effectLst/>
                          <a:latin typeface="微軟正黑體" panose="020B0604030504040204" pitchFamily="34" charset="-120"/>
                          <a:ea typeface="微軟正黑體" panose="020B0604030504040204" pitchFamily="34" charset="-120"/>
                        </a:rPr>
                      </a:br>
                      <a:r>
                        <a:rPr lang="en-US" sz="800" kern="0">
                          <a:effectLst/>
                          <a:latin typeface="微軟正黑體" panose="020B0604030504040204" pitchFamily="34" charset="-120"/>
                          <a:ea typeface="微軟正黑體" panose="020B0604030504040204" pitchFamily="34" charset="-120"/>
                        </a:rPr>
                        <a:t>(</a:t>
                      </a:r>
                      <a:r>
                        <a:rPr lang="zh-TW" sz="800" kern="0">
                          <a:effectLst/>
                          <a:latin typeface="微軟正黑體" panose="020B0604030504040204" pitchFamily="34" charset="-120"/>
                          <a:ea typeface="微軟正黑體" panose="020B0604030504040204" pitchFamily="34" charset="-120"/>
                        </a:rPr>
                        <a:t>℃</a:t>
                      </a:r>
                      <a:r>
                        <a:rPr lang="en-US" sz="800" kern="0">
                          <a:effectLst/>
                          <a:latin typeface="微軟正黑體" panose="020B0604030504040204" pitchFamily="34" charset="-120"/>
                          <a:ea typeface="微軟正黑體" panose="020B0604030504040204" pitchFamily="34" charset="-120"/>
                        </a:rPr>
                        <a:t>)</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12:00~</a:t>
                      </a:r>
                      <a:endParaRPr lang="zh-TW" sz="1200" kern="10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14:00</a:t>
                      </a:r>
                      <a:br>
                        <a:rPr lang="en-US" sz="800" kern="0">
                          <a:effectLst/>
                          <a:latin typeface="微軟正黑體" panose="020B0604030504040204" pitchFamily="34" charset="-120"/>
                          <a:ea typeface="微軟正黑體" panose="020B0604030504040204" pitchFamily="34" charset="-120"/>
                        </a:rPr>
                      </a:br>
                      <a:r>
                        <a:rPr lang="en-US" sz="800" kern="0">
                          <a:effectLst/>
                          <a:latin typeface="微軟正黑體" panose="020B0604030504040204" pitchFamily="34" charset="-120"/>
                          <a:ea typeface="微軟正黑體" panose="020B0604030504040204" pitchFamily="34" charset="-120"/>
                        </a:rPr>
                        <a:t>(</a:t>
                      </a:r>
                      <a:r>
                        <a:rPr lang="zh-TW" sz="800" kern="0">
                          <a:effectLst/>
                          <a:latin typeface="微軟正黑體" panose="020B0604030504040204" pitchFamily="34" charset="-120"/>
                          <a:ea typeface="微軟正黑體" panose="020B0604030504040204" pitchFamily="34" charset="-120"/>
                        </a:rPr>
                        <a:t>℃</a:t>
                      </a:r>
                      <a:r>
                        <a:rPr lang="en-US" sz="800" kern="0">
                          <a:effectLst/>
                          <a:latin typeface="微軟正黑體" panose="020B0604030504040204" pitchFamily="34" charset="-120"/>
                          <a:ea typeface="微軟正黑體" panose="020B0604030504040204" pitchFamily="34" charset="-120"/>
                        </a:rPr>
                        <a:t>)</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14:00~</a:t>
                      </a:r>
                      <a:endParaRPr lang="zh-TW" sz="1200" kern="10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16:00</a:t>
                      </a:r>
                      <a:br>
                        <a:rPr lang="en-US" sz="800" kern="0">
                          <a:effectLst/>
                          <a:latin typeface="微軟正黑體" panose="020B0604030504040204" pitchFamily="34" charset="-120"/>
                          <a:ea typeface="微軟正黑體" panose="020B0604030504040204" pitchFamily="34" charset="-120"/>
                        </a:rPr>
                      </a:br>
                      <a:r>
                        <a:rPr lang="en-US" sz="800" kern="0">
                          <a:effectLst/>
                          <a:latin typeface="微軟正黑體" panose="020B0604030504040204" pitchFamily="34" charset="-120"/>
                          <a:ea typeface="微軟正黑體" panose="020B0604030504040204" pitchFamily="34" charset="-120"/>
                        </a:rPr>
                        <a:t>(</a:t>
                      </a:r>
                      <a:r>
                        <a:rPr lang="zh-TW" sz="800" kern="0">
                          <a:effectLst/>
                          <a:latin typeface="微軟正黑體" panose="020B0604030504040204" pitchFamily="34" charset="-120"/>
                          <a:ea typeface="微軟正黑體" panose="020B0604030504040204" pitchFamily="34" charset="-120"/>
                        </a:rPr>
                        <a:t>℃</a:t>
                      </a:r>
                      <a:r>
                        <a:rPr lang="en-US" sz="800" kern="0">
                          <a:effectLst/>
                          <a:latin typeface="微軟正黑體" panose="020B0604030504040204" pitchFamily="34" charset="-120"/>
                          <a:ea typeface="微軟正黑體" panose="020B0604030504040204" pitchFamily="34" charset="-120"/>
                        </a:rPr>
                        <a:t>)</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16:00~</a:t>
                      </a:r>
                      <a:endParaRPr lang="zh-TW" sz="1200" kern="10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18:00</a:t>
                      </a:r>
                      <a:br>
                        <a:rPr lang="en-US" sz="800" kern="0">
                          <a:effectLst/>
                          <a:latin typeface="微軟正黑體" panose="020B0604030504040204" pitchFamily="34" charset="-120"/>
                          <a:ea typeface="微軟正黑體" panose="020B0604030504040204" pitchFamily="34" charset="-120"/>
                        </a:rPr>
                      </a:br>
                      <a:r>
                        <a:rPr lang="en-US" sz="800" kern="0">
                          <a:effectLst/>
                          <a:latin typeface="微軟正黑體" panose="020B0604030504040204" pitchFamily="34" charset="-120"/>
                          <a:ea typeface="微軟正黑體" panose="020B0604030504040204" pitchFamily="34" charset="-120"/>
                        </a:rPr>
                        <a:t>(</a:t>
                      </a:r>
                      <a:r>
                        <a:rPr lang="zh-TW" sz="800" kern="0">
                          <a:effectLst/>
                          <a:latin typeface="微軟正黑體" panose="020B0604030504040204" pitchFamily="34" charset="-120"/>
                          <a:ea typeface="微軟正黑體" panose="020B0604030504040204" pitchFamily="34" charset="-120"/>
                        </a:rPr>
                        <a:t>℃</a:t>
                      </a:r>
                      <a:r>
                        <a:rPr lang="en-US" sz="800" kern="0">
                          <a:effectLst/>
                          <a:latin typeface="微軟正黑體" panose="020B0604030504040204" pitchFamily="34" charset="-120"/>
                          <a:ea typeface="微軟正黑體" panose="020B0604030504040204" pitchFamily="34" charset="-120"/>
                        </a:rPr>
                        <a:t>)</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18:00~</a:t>
                      </a:r>
                      <a:endParaRPr lang="zh-TW" sz="1200" kern="10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20:00</a:t>
                      </a:r>
                      <a:br>
                        <a:rPr lang="en-US" sz="800" kern="0">
                          <a:effectLst/>
                          <a:latin typeface="微軟正黑體" panose="020B0604030504040204" pitchFamily="34" charset="-120"/>
                          <a:ea typeface="微軟正黑體" panose="020B0604030504040204" pitchFamily="34" charset="-120"/>
                        </a:rPr>
                      </a:br>
                      <a:r>
                        <a:rPr lang="en-US" sz="800" kern="0">
                          <a:effectLst/>
                          <a:latin typeface="微軟正黑體" panose="020B0604030504040204" pitchFamily="34" charset="-120"/>
                          <a:ea typeface="微軟正黑體" panose="020B0604030504040204" pitchFamily="34" charset="-120"/>
                        </a:rPr>
                        <a:t>(</a:t>
                      </a:r>
                      <a:r>
                        <a:rPr lang="zh-TW" sz="800" kern="0">
                          <a:effectLst/>
                          <a:latin typeface="微軟正黑體" panose="020B0604030504040204" pitchFamily="34" charset="-120"/>
                          <a:ea typeface="微軟正黑體" panose="020B0604030504040204" pitchFamily="34" charset="-120"/>
                        </a:rPr>
                        <a:t>℃</a:t>
                      </a:r>
                      <a:r>
                        <a:rPr lang="en-US" sz="800" kern="0">
                          <a:effectLst/>
                          <a:latin typeface="微軟正黑體" panose="020B0604030504040204" pitchFamily="34" charset="-120"/>
                          <a:ea typeface="微軟正黑體" panose="020B0604030504040204" pitchFamily="34" charset="-120"/>
                        </a:rPr>
                        <a:t>)</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20:00~</a:t>
                      </a:r>
                      <a:endParaRPr lang="zh-TW" sz="1200" kern="10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22:00</a:t>
                      </a:r>
                      <a:br>
                        <a:rPr lang="en-US" sz="800" kern="0">
                          <a:effectLst/>
                          <a:latin typeface="微軟正黑體" panose="020B0604030504040204" pitchFamily="34" charset="-120"/>
                          <a:ea typeface="微軟正黑體" panose="020B0604030504040204" pitchFamily="34" charset="-120"/>
                        </a:rPr>
                      </a:br>
                      <a:r>
                        <a:rPr lang="en-US" sz="800" kern="0">
                          <a:effectLst/>
                          <a:latin typeface="微軟正黑體" panose="020B0604030504040204" pitchFamily="34" charset="-120"/>
                          <a:ea typeface="微軟正黑體" panose="020B0604030504040204" pitchFamily="34" charset="-120"/>
                        </a:rPr>
                        <a:t>(</a:t>
                      </a:r>
                      <a:r>
                        <a:rPr lang="zh-TW" sz="800" kern="0">
                          <a:effectLst/>
                          <a:latin typeface="微軟正黑體" panose="020B0604030504040204" pitchFamily="34" charset="-120"/>
                          <a:ea typeface="微軟正黑體" panose="020B0604030504040204" pitchFamily="34" charset="-120"/>
                        </a:rPr>
                        <a:t>℃</a:t>
                      </a:r>
                      <a:r>
                        <a:rPr lang="en-US" sz="800" kern="0">
                          <a:effectLst/>
                          <a:latin typeface="微軟正黑體" panose="020B0604030504040204" pitchFamily="34" charset="-120"/>
                          <a:ea typeface="微軟正黑體" panose="020B0604030504040204" pitchFamily="34" charset="-120"/>
                        </a:rPr>
                        <a:t>)</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22:00~</a:t>
                      </a:r>
                      <a:endParaRPr lang="zh-TW" sz="1200" kern="10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24:00</a:t>
                      </a:r>
                      <a:br>
                        <a:rPr lang="en-US" sz="800" kern="0">
                          <a:effectLst/>
                          <a:latin typeface="微軟正黑體" panose="020B0604030504040204" pitchFamily="34" charset="-120"/>
                          <a:ea typeface="微軟正黑體" panose="020B0604030504040204" pitchFamily="34" charset="-120"/>
                        </a:rPr>
                      </a:br>
                      <a:r>
                        <a:rPr lang="en-US" sz="800" kern="0">
                          <a:effectLst/>
                          <a:latin typeface="微軟正黑體" panose="020B0604030504040204" pitchFamily="34" charset="-120"/>
                          <a:ea typeface="微軟正黑體" panose="020B0604030504040204" pitchFamily="34" charset="-120"/>
                        </a:rPr>
                        <a:t>(</a:t>
                      </a:r>
                      <a:r>
                        <a:rPr lang="zh-TW" sz="800" kern="0">
                          <a:effectLst/>
                          <a:latin typeface="微軟正黑體" panose="020B0604030504040204" pitchFamily="34" charset="-120"/>
                          <a:ea typeface="微軟正黑體" panose="020B0604030504040204" pitchFamily="34" charset="-120"/>
                        </a:rPr>
                        <a:t>℃</a:t>
                      </a:r>
                      <a:r>
                        <a:rPr lang="en-US" sz="800" kern="0">
                          <a:effectLst/>
                          <a:latin typeface="微軟正黑體" panose="020B0604030504040204" pitchFamily="34" charset="-120"/>
                          <a:ea typeface="微軟正黑體" panose="020B0604030504040204" pitchFamily="34" charset="-120"/>
                        </a:rPr>
                        <a:t>)</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24:00~</a:t>
                      </a:r>
                      <a:endParaRPr lang="zh-TW" sz="1200" kern="10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02:00</a:t>
                      </a:r>
                      <a:br>
                        <a:rPr lang="en-US" sz="800" kern="0">
                          <a:effectLst/>
                          <a:latin typeface="微軟正黑體" panose="020B0604030504040204" pitchFamily="34" charset="-120"/>
                          <a:ea typeface="微軟正黑體" panose="020B0604030504040204" pitchFamily="34" charset="-120"/>
                        </a:rPr>
                      </a:br>
                      <a:r>
                        <a:rPr lang="en-US" sz="800" kern="0">
                          <a:effectLst/>
                          <a:latin typeface="微軟正黑體" panose="020B0604030504040204" pitchFamily="34" charset="-120"/>
                          <a:ea typeface="微軟正黑體" panose="020B0604030504040204" pitchFamily="34" charset="-120"/>
                        </a:rPr>
                        <a:t>(</a:t>
                      </a:r>
                      <a:r>
                        <a:rPr lang="zh-TW" sz="800" kern="0">
                          <a:effectLst/>
                          <a:latin typeface="微軟正黑體" panose="020B0604030504040204" pitchFamily="34" charset="-120"/>
                          <a:ea typeface="微軟正黑體" panose="020B0604030504040204" pitchFamily="34" charset="-120"/>
                        </a:rPr>
                        <a:t>℃</a:t>
                      </a:r>
                      <a:r>
                        <a:rPr lang="en-US" sz="800" kern="0">
                          <a:effectLst/>
                          <a:latin typeface="微軟正黑體" panose="020B0604030504040204" pitchFamily="34" charset="-120"/>
                          <a:ea typeface="微軟正黑體" panose="020B0604030504040204" pitchFamily="34" charset="-120"/>
                        </a:rPr>
                        <a:t>)</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02:00~</a:t>
                      </a:r>
                      <a:endParaRPr lang="zh-TW" sz="1200" kern="10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a:effectLst/>
                          <a:latin typeface="微軟正黑體" panose="020B0604030504040204" pitchFamily="34" charset="-120"/>
                          <a:ea typeface="微軟正黑體" panose="020B0604030504040204" pitchFamily="34" charset="-120"/>
                        </a:rPr>
                        <a:t>04:00</a:t>
                      </a:r>
                      <a:br>
                        <a:rPr lang="en-US" sz="800" kern="0">
                          <a:effectLst/>
                          <a:latin typeface="微軟正黑體" panose="020B0604030504040204" pitchFamily="34" charset="-120"/>
                          <a:ea typeface="微軟正黑體" panose="020B0604030504040204" pitchFamily="34" charset="-120"/>
                        </a:rPr>
                      </a:br>
                      <a:r>
                        <a:rPr lang="en-US" sz="800" kern="0">
                          <a:effectLst/>
                          <a:latin typeface="微軟正黑體" panose="020B0604030504040204" pitchFamily="34" charset="-120"/>
                          <a:ea typeface="微軟正黑體" panose="020B0604030504040204" pitchFamily="34" charset="-120"/>
                        </a:rPr>
                        <a:t>(</a:t>
                      </a:r>
                      <a:r>
                        <a:rPr lang="zh-TW" sz="800" kern="0">
                          <a:effectLst/>
                          <a:latin typeface="微軟正黑體" panose="020B0604030504040204" pitchFamily="34" charset="-120"/>
                          <a:ea typeface="微軟正黑體" panose="020B0604030504040204" pitchFamily="34" charset="-120"/>
                        </a:rPr>
                        <a:t>℃</a:t>
                      </a:r>
                      <a:r>
                        <a:rPr lang="en-US" sz="800" kern="0">
                          <a:effectLst/>
                          <a:latin typeface="微軟正黑體" panose="020B0604030504040204" pitchFamily="34" charset="-120"/>
                          <a:ea typeface="微軟正黑體" panose="020B0604030504040204" pitchFamily="34" charset="-120"/>
                        </a:rPr>
                        <a:t>)</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04:00~</a:t>
                      </a:r>
                      <a:endParaRPr lang="zh-TW" sz="1200" kern="100" dirty="0">
                        <a:effectLst/>
                        <a:latin typeface="微軟正黑體" panose="020B0604030504040204" pitchFamily="34" charset="-120"/>
                        <a:ea typeface="微軟正黑體" panose="020B0604030504040204" pitchFamily="34" charset="-120"/>
                      </a:endParaRPr>
                    </a:p>
                    <a:p>
                      <a:pPr algn="ctr">
                        <a:lnSpc>
                          <a:spcPts val="1200"/>
                        </a:lnSpc>
                        <a:spcAft>
                          <a:spcPts val="0"/>
                        </a:spcAft>
                      </a:pPr>
                      <a:r>
                        <a:rPr lang="en-US" sz="800" kern="0" dirty="0">
                          <a:effectLst/>
                          <a:latin typeface="微軟正黑體" panose="020B0604030504040204" pitchFamily="34" charset="-120"/>
                          <a:ea typeface="微軟正黑體" panose="020B0604030504040204" pitchFamily="34" charset="-120"/>
                        </a:rPr>
                        <a:t>06:00</a:t>
                      </a:r>
                      <a:br>
                        <a:rPr lang="en-US" sz="800" kern="0" dirty="0">
                          <a:effectLst/>
                          <a:latin typeface="微軟正黑體" panose="020B0604030504040204" pitchFamily="34" charset="-120"/>
                          <a:ea typeface="微軟正黑體" panose="020B0604030504040204" pitchFamily="34" charset="-120"/>
                        </a:rPr>
                      </a:br>
                      <a:r>
                        <a:rPr lang="en-US" sz="800" kern="0" dirty="0">
                          <a:effectLst/>
                          <a:latin typeface="微軟正黑體" panose="020B0604030504040204" pitchFamily="34" charset="-120"/>
                          <a:ea typeface="微軟正黑體" panose="020B0604030504040204" pitchFamily="34" charset="-120"/>
                        </a:rPr>
                        <a:t>(</a:t>
                      </a:r>
                      <a:r>
                        <a:rPr lang="zh-TW" sz="800" kern="0" dirty="0">
                          <a:effectLst/>
                          <a:latin typeface="微軟正黑體" panose="020B0604030504040204" pitchFamily="34" charset="-120"/>
                          <a:ea typeface="微軟正黑體" panose="020B0604030504040204" pitchFamily="34" charset="-120"/>
                        </a:rPr>
                        <a:t>℃</a:t>
                      </a:r>
                      <a:r>
                        <a:rPr lang="en-US" sz="8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extLst>
                  <a:ext uri="{0D108BD9-81ED-4DB2-BD59-A6C34878D82A}">
                    <a16:rowId xmlns:a16="http://schemas.microsoft.com/office/drawing/2014/main" val="10000"/>
                  </a:ext>
                </a:extLst>
              </a:tr>
              <a:tr h="265704">
                <a:tc>
                  <a:txBody>
                    <a:bodyPr/>
                    <a:lstStyle/>
                    <a:p>
                      <a:pPr>
                        <a:spcAft>
                          <a:spcPts val="0"/>
                        </a:spcAft>
                      </a:pPr>
                      <a:r>
                        <a:rPr lang="zh-TW" sz="1200" kern="0">
                          <a:effectLst/>
                          <a:latin typeface="微軟正黑體" panose="020B0604030504040204" pitchFamily="34" charset="-120"/>
                          <a:ea typeface="微軟正黑體" panose="020B0604030504040204" pitchFamily="34" charset="-120"/>
                        </a:rPr>
                        <a:t>屋頂磁磚表面溫度</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27.5</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37.0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51.5</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55.6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51.9</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40.3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34.8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32.9</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31.7</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30.6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30.2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29.4</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extLst>
                  <a:ext uri="{0D108BD9-81ED-4DB2-BD59-A6C34878D82A}">
                    <a16:rowId xmlns:a16="http://schemas.microsoft.com/office/drawing/2014/main" val="10001"/>
                  </a:ext>
                </a:extLst>
              </a:tr>
              <a:tr h="265704">
                <a:tc>
                  <a:txBody>
                    <a:bodyPr/>
                    <a:lstStyle/>
                    <a:p>
                      <a:pPr>
                        <a:spcAft>
                          <a:spcPts val="0"/>
                        </a:spcAft>
                      </a:pPr>
                      <a:r>
                        <a:rPr lang="zh-TW" sz="1200" kern="0">
                          <a:effectLst/>
                          <a:latin typeface="微軟正黑體" panose="020B0604030504040204" pitchFamily="34" charset="-120"/>
                          <a:ea typeface="微軟正黑體" panose="020B0604030504040204" pitchFamily="34" charset="-120"/>
                        </a:rPr>
                        <a:t>單純水塘降溫效果</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10.3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19.1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17.9</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13.7</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4.9</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2.0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1.9</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2.0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2.1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extLst>
                  <a:ext uri="{0D108BD9-81ED-4DB2-BD59-A6C34878D82A}">
                    <a16:rowId xmlns:a16="http://schemas.microsoft.com/office/drawing/2014/main" val="10002"/>
                  </a:ext>
                </a:extLst>
              </a:tr>
              <a:tr h="265704">
                <a:tc>
                  <a:txBody>
                    <a:bodyPr/>
                    <a:lstStyle/>
                    <a:p>
                      <a:pPr>
                        <a:spcAft>
                          <a:spcPts val="0"/>
                        </a:spcAft>
                      </a:pPr>
                      <a:r>
                        <a:rPr lang="zh-TW" sz="1200" kern="0">
                          <a:effectLst/>
                          <a:latin typeface="微軟正黑體" panose="020B0604030504040204" pitchFamily="34" charset="-120"/>
                          <a:ea typeface="微軟正黑體" panose="020B0604030504040204" pitchFamily="34" charset="-120"/>
                        </a:rPr>
                        <a:t>水培波士頓腎蕨降溫效果</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0.4</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9.6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21.6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22.3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16.5</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5.2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0.4</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0.5</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extLst>
                  <a:ext uri="{0D108BD9-81ED-4DB2-BD59-A6C34878D82A}">
                    <a16:rowId xmlns:a16="http://schemas.microsoft.com/office/drawing/2014/main" val="10003"/>
                  </a:ext>
                </a:extLst>
              </a:tr>
              <a:tr h="265704">
                <a:tc>
                  <a:txBody>
                    <a:bodyPr/>
                    <a:lstStyle/>
                    <a:p>
                      <a:pPr>
                        <a:spcAft>
                          <a:spcPts val="0"/>
                        </a:spcAft>
                      </a:pPr>
                      <a:r>
                        <a:rPr lang="zh-TW" sz="1200" kern="0" dirty="0">
                          <a:effectLst/>
                          <a:latin typeface="微軟正黑體" panose="020B0604030504040204" pitchFamily="34" charset="-120"/>
                          <a:ea typeface="微軟正黑體" panose="020B0604030504040204" pitchFamily="34" charset="-120"/>
                        </a:rPr>
                        <a:t>水培茴香蒼蒲降溫效果</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0.5</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9.3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21.0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22.0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16.6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5.8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dirty="0">
                          <a:effectLst/>
                          <a:latin typeface="微軟正黑體" panose="020B0604030504040204" pitchFamily="34" charset="-120"/>
                          <a:ea typeface="微軟正黑體" panose="020B0604030504040204" pitchFamily="34" charset="-120"/>
                        </a:rPr>
                        <a:t>1.6</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dirty="0">
                          <a:effectLst/>
                          <a:latin typeface="微軟正黑體" panose="020B0604030504040204" pitchFamily="34" charset="-120"/>
                          <a:ea typeface="微軟正黑體" panose="020B0604030504040204" pitchFamily="34" charset="-120"/>
                        </a:rPr>
                        <a:t>0.3</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6626" name="Group 6">
            <a:extLst>
              <a:ext uri="{FF2B5EF4-FFF2-40B4-BE49-F238E27FC236}">
                <a16:creationId xmlns:a16="http://schemas.microsoft.com/office/drawing/2014/main" id="{F9347CEE-832F-4A2A-8BA3-3876D2DC542D}"/>
              </a:ext>
            </a:extLst>
          </p:cNvPr>
          <p:cNvGrpSpPr>
            <a:grpSpLocks/>
          </p:cNvGrpSpPr>
          <p:nvPr/>
        </p:nvGrpSpPr>
        <p:grpSpPr bwMode="auto">
          <a:xfrm>
            <a:off x="341313" y="549275"/>
            <a:ext cx="4770437" cy="450850"/>
            <a:chOff x="215" y="742"/>
            <a:chExt cx="1905" cy="284"/>
          </a:xfrm>
        </p:grpSpPr>
        <p:sp>
          <p:nvSpPr>
            <p:cNvPr id="26677" name="Rectangle 7">
              <a:extLst>
                <a:ext uri="{FF2B5EF4-FFF2-40B4-BE49-F238E27FC236}">
                  <a16:creationId xmlns:a16="http://schemas.microsoft.com/office/drawing/2014/main" id="{A8203473-5879-4005-B2C6-2CB3628B9932}"/>
                </a:ext>
              </a:extLst>
            </p:cNvPr>
            <p:cNvSpPr>
              <a:spLocks noChangeArrowheads="1"/>
            </p:cNvSpPr>
            <p:nvPr/>
          </p:nvSpPr>
          <p:spPr bwMode="gray">
            <a:xfrm>
              <a:off x="215" y="742"/>
              <a:ext cx="1292" cy="284"/>
            </a:xfrm>
            <a:prstGeom prst="rect">
              <a:avLst/>
            </a:prstGeom>
            <a:solidFill>
              <a:srgbClr val="808080"/>
            </a:solidFill>
            <a:ln w="25400" algn="ctr">
              <a:solidFill>
                <a:srgbClr val="FFFFFF"/>
              </a:solidFill>
              <a:miter lim="800000"/>
              <a:headEnd/>
              <a:tailEnd/>
            </a:ln>
            <a:effectLst>
              <a:outerShdw dist="107763" dir="2700000" algn="ctr" rotWithShape="0">
                <a:schemeClr val="bg2">
                  <a:alpha val="50000"/>
                </a:schemeClr>
              </a:outerShdw>
            </a:effec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a:lnSpc>
                  <a:spcPct val="85000"/>
                </a:lnSpc>
                <a:spcBef>
                  <a:spcPct val="30000"/>
                </a:spcBef>
                <a:buClrTx/>
                <a:buFontTx/>
                <a:buNone/>
              </a:pPr>
              <a:r>
                <a:rPr kumimoji="0" lang="zh-TW" altLang="en-US">
                  <a:solidFill>
                    <a:srgbClr val="FFFFFF"/>
                  </a:solidFill>
                  <a:ea typeface="典匠中特圓" pitchFamily="49" charset="-120"/>
                  <a:cs typeface="Times New Roman" panose="02020603050405020304" pitchFamily="18" charset="0"/>
                </a:rPr>
                <a:t>  </a:t>
              </a:r>
            </a:p>
          </p:txBody>
        </p:sp>
        <p:sp>
          <p:nvSpPr>
            <p:cNvPr id="26678" name="Rectangle 8">
              <a:extLst>
                <a:ext uri="{FF2B5EF4-FFF2-40B4-BE49-F238E27FC236}">
                  <a16:creationId xmlns:a16="http://schemas.microsoft.com/office/drawing/2014/main" id="{3D9F4D3A-E405-4EED-9520-8200F16A6784}"/>
                </a:ext>
              </a:extLst>
            </p:cNvPr>
            <p:cNvSpPr>
              <a:spLocks noChangeArrowheads="1"/>
            </p:cNvSpPr>
            <p:nvPr/>
          </p:nvSpPr>
          <p:spPr bwMode="auto">
            <a:xfrm>
              <a:off x="215" y="753"/>
              <a:ext cx="1270" cy="252"/>
            </a:xfrm>
            <a:prstGeom prst="rect">
              <a:avLst/>
            </a:prstGeom>
            <a:noFill/>
            <a:ln>
              <a:noFill/>
            </a:ln>
            <a:effectLst/>
            <a:extLst>
              <a:ext uri="{909E8E84-426E-40DD-AFC4-6F175D3DCCD1}">
                <a14:hiddenFill xmlns:a14="http://schemas.microsoft.com/office/drawing/2010/main">
                  <a:solidFill>
                    <a:srgbClr val="00FF00">
                      <a:alpha val="50195"/>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buClr>
                  <a:srgbClr val="663300"/>
                </a:buClr>
                <a:buFont typeface="Wingdings" panose="05000000000000000000" pitchFamily="2" charset="2"/>
                <a:buNone/>
              </a:pPr>
              <a:r>
                <a:rPr lang="zh-TW" altLang="en-US" b="1">
                  <a:solidFill>
                    <a:schemeClr val="bg1"/>
                  </a:solidFill>
                  <a:latin typeface="微軟正黑體" panose="020B0604030504040204" pitchFamily="34" charset="-120"/>
                  <a:ea typeface="微軟正黑體" panose="020B0604030504040204" pitchFamily="34" charset="-120"/>
                </a:rPr>
                <a:t>第二階段分析結果</a:t>
              </a:r>
            </a:p>
          </p:txBody>
        </p:sp>
        <p:grpSp>
          <p:nvGrpSpPr>
            <p:cNvPr id="26679" name="Group 9">
              <a:extLst>
                <a:ext uri="{FF2B5EF4-FFF2-40B4-BE49-F238E27FC236}">
                  <a16:creationId xmlns:a16="http://schemas.microsoft.com/office/drawing/2014/main" id="{250D3E7F-67CF-42A1-91D7-EE7D2C9D1577}"/>
                </a:ext>
              </a:extLst>
            </p:cNvPr>
            <p:cNvGrpSpPr>
              <a:grpSpLocks/>
            </p:cNvGrpSpPr>
            <p:nvPr/>
          </p:nvGrpSpPr>
          <p:grpSpPr bwMode="auto">
            <a:xfrm>
              <a:off x="1605" y="833"/>
              <a:ext cx="515" cy="134"/>
              <a:chOff x="2310" y="1615"/>
              <a:chExt cx="880" cy="364"/>
            </a:xfrm>
          </p:grpSpPr>
          <p:sp>
            <p:nvSpPr>
              <p:cNvPr id="26680" name="AutoShape 10">
                <a:extLst>
                  <a:ext uri="{FF2B5EF4-FFF2-40B4-BE49-F238E27FC236}">
                    <a16:creationId xmlns:a16="http://schemas.microsoft.com/office/drawing/2014/main" id="{8222168B-62AB-4817-8FB5-009D9A784075}"/>
                  </a:ext>
                </a:extLst>
              </p:cNvPr>
              <p:cNvSpPr>
                <a:spLocks noChangeArrowheads="1"/>
              </p:cNvSpPr>
              <p:nvPr/>
            </p:nvSpPr>
            <p:spPr bwMode="gray">
              <a:xfrm rot="5400000">
                <a:off x="2229"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6681" name="AutoShape 11">
                <a:extLst>
                  <a:ext uri="{FF2B5EF4-FFF2-40B4-BE49-F238E27FC236}">
                    <a16:creationId xmlns:a16="http://schemas.microsoft.com/office/drawing/2014/main" id="{DD984A65-0286-40D9-BE67-AE4CE6FDD055}"/>
                  </a:ext>
                </a:extLst>
              </p:cNvPr>
              <p:cNvSpPr>
                <a:spLocks noChangeArrowheads="1"/>
              </p:cNvSpPr>
              <p:nvPr/>
            </p:nvSpPr>
            <p:spPr bwMode="gray">
              <a:xfrm rot="5400000">
                <a:off x="2572"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6682" name="AutoShape 12">
                <a:extLst>
                  <a:ext uri="{FF2B5EF4-FFF2-40B4-BE49-F238E27FC236}">
                    <a16:creationId xmlns:a16="http://schemas.microsoft.com/office/drawing/2014/main" id="{9B85D41D-2175-454C-9584-88730C631B8B}"/>
                  </a:ext>
                </a:extLst>
              </p:cNvPr>
              <p:cNvSpPr>
                <a:spLocks noChangeArrowheads="1"/>
              </p:cNvSpPr>
              <p:nvPr/>
            </p:nvSpPr>
            <p:spPr bwMode="gray">
              <a:xfrm rot="5400000">
                <a:off x="2907"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grpSp>
      </p:grpSp>
      <p:sp>
        <p:nvSpPr>
          <p:cNvPr id="26627" name="Rectangle 5">
            <a:extLst>
              <a:ext uri="{FF2B5EF4-FFF2-40B4-BE49-F238E27FC236}">
                <a16:creationId xmlns:a16="http://schemas.microsoft.com/office/drawing/2014/main" id="{0C4A4A8D-B683-486B-903D-742B9A4DF12B}"/>
              </a:ext>
            </a:extLst>
          </p:cNvPr>
          <p:cNvSpPr>
            <a:spLocks noChangeArrowheads="1"/>
          </p:cNvSpPr>
          <p:nvPr/>
        </p:nvSpPr>
        <p:spPr bwMode="auto">
          <a:xfrm>
            <a:off x="365125" y="1133475"/>
            <a:ext cx="56467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單純水塘屋頂與水培薄層綠屋頂之熱效應比較</a:t>
            </a:r>
            <a:r>
              <a:rPr lang="zh-TW" altLang="en-US" sz="1600" b="1">
                <a:solidFill>
                  <a:srgbClr val="C00000"/>
                </a:solidFill>
                <a:latin typeface="微軟正黑體" panose="020B0604030504040204" pitchFamily="34" charset="-120"/>
                <a:ea typeface="微軟正黑體" panose="020B0604030504040204" pitchFamily="34" charset="-120"/>
              </a:rPr>
              <a:t>屋頂熱振幅降低效果之比較</a:t>
            </a:r>
            <a:endParaRPr lang="en-US" altLang="zh-TW" sz="1600" b="1">
              <a:solidFill>
                <a:srgbClr val="C00000"/>
              </a:solidFill>
              <a:latin typeface="微軟正黑體" panose="020B0604030504040204" pitchFamily="34" charset="-120"/>
              <a:ea typeface="微軟正黑體" panose="020B0604030504040204" pitchFamily="34" charset="-120"/>
            </a:endParaRPr>
          </a:p>
        </p:txBody>
      </p:sp>
      <p:sp>
        <p:nvSpPr>
          <p:cNvPr id="26628" name="Rectangle 44">
            <a:extLst>
              <a:ext uri="{FF2B5EF4-FFF2-40B4-BE49-F238E27FC236}">
                <a16:creationId xmlns:a16="http://schemas.microsoft.com/office/drawing/2014/main" id="{46BFDDC0-D9CD-41BD-AD4D-BB2847CAA04C}"/>
              </a:ext>
            </a:extLst>
          </p:cNvPr>
          <p:cNvSpPr>
            <a:spLocks noChangeArrowheads="1"/>
          </p:cNvSpPr>
          <p:nvPr/>
        </p:nvSpPr>
        <p:spPr bwMode="auto">
          <a:xfrm>
            <a:off x="557213" y="1828800"/>
            <a:ext cx="3744912" cy="205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1.</a:t>
            </a:r>
            <a:r>
              <a:rPr lang="zh-TW" altLang="en-US" sz="1400">
                <a:latin typeface="微軟正黑體" panose="020B0604030504040204" pitchFamily="34" charset="-120"/>
                <a:ea typeface="微軟正黑體" panose="020B0604030504040204" pitchFamily="34" charset="-120"/>
              </a:rPr>
              <a:t>水培薄層綠屋頂的熱振幅降低百分比顯著比單純水塘屋頂還要高出許多。</a:t>
            </a:r>
            <a:endParaRPr lang="en-US" altLang="zh-TW" sz="14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endParaRPr lang="en-US" altLang="zh-TW" sz="8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2.</a:t>
            </a:r>
            <a:r>
              <a:rPr lang="zh-TW" altLang="en-US" sz="1400">
                <a:latin typeface="微軟正黑體" panose="020B0604030504040204" pitchFamily="34" charset="-120"/>
                <a:ea typeface="微軟正黑體" panose="020B0604030504040204" pitchFamily="34" charset="-120"/>
              </a:rPr>
              <a:t>水培薄層綠屋頂有更優良的降溫效果與緩和屋頂表面溫度波動的效果。主要原因為植栽可有效削減熱輻射傳導，且植物的蒸散效果</a:t>
            </a:r>
            <a:r>
              <a:rPr lang="en-US" altLang="zh-TW" sz="1400">
                <a:latin typeface="微軟正黑體" panose="020B0604030504040204" pitchFamily="34" charset="-120"/>
                <a:ea typeface="微軟正黑體" panose="020B0604030504040204" pitchFamily="34" charset="-120"/>
              </a:rPr>
              <a:t>(evapotranspiration)</a:t>
            </a:r>
            <a:r>
              <a:rPr lang="zh-TW" altLang="en-US" sz="1400">
                <a:latin typeface="微軟正黑體" panose="020B0604030504040204" pitchFamily="34" charset="-120"/>
                <a:ea typeface="微軟正黑體" panose="020B0604030504040204" pitchFamily="34" charset="-120"/>
              </a:rPr>
              <a:t>也有助於帶走部分的熱容量。</a:t>
            </a:r>
          </a:p>
        </p:txBody>
      </p:sp>
      <p:sp>
        <p:nvSpPr>
          <p:cNvPr id="26629" name="Rectangle 44">
            <a:extLst>
              <a:ext uri="{FF2B5EF4-FFF2-40B4-BE49-F238E27FC236}">
                <a16:creationId xmlns:a16="http://schemas.microsoft.com/office/drawing/2014/main" id="{2FF3C1D4-EBC3-4D81-8B04-2B50FBF784ED}"/>
              </a:ext>
            </a:extLst>
          </p:cNvPr>
          <p:cNvSpPr>
            <a:spLocks noChangeArrowheads="1"/>
          </p:cNvSpPr>
          <p:nvPr/>
        </p:nvSpPr>
        <p:spPr bwMode="auto">
          <a:xfrm>
            <a:off x="3132138" y="6048375"/>
            <a:ext cx="4740275" cy="25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熱震幅降低</a:t>
            </a: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＝磁磚表面溫度差</a:t>
            </a: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實驗組溫度差</a:t>
            </a: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磁磚表面溫度差</a:t>
            </a:r>
            <a:r>
              <a:rPr lang="en-US" altLang="zh-TW" sz="1000">
                <a:solidFill>
                  <a:srgbClr val="C00000"/>
                </a:solidFill>
                <a:latin typeface="微軟正黑體" panose="020B0604030504040204" pitchFamily="34" charset="-120"/>
                <a:ea typeface="微軟正黑體" panose="020B0604030504040204" pitchFamily="34" charset="-120"/>
              </a:rPr>
              <a:t>)</a:t>
            </a:r>
            <a:endParaRPr lang="zh-TW" altLang="en-US" sz="1000">
              <a:solidFill>
                <a:srgbClr val="C00000"/>
              </a:solidFill>
              <a:latin typeface="微軟正黑體" panose="020B0604030504040204" pitchFamily="34" charset="-120"/>
              <a:ea typeface="微軟正黑體" panose="020B0604030504040204" pitchFamily="34" charset="-120"/>
            </a:endParaRPr>
          </a:p>
        </p:txBody>
      </p:sp>
      <p:pic>
        <p:nvPicPr>
          <p:cNvPr id="26630" name="Picture 2" descr="6-1拷貝">
            <a:extLst>
              <a:ext uri="{FF2B5EF4-FFF2-40B4-BE49-F238E27FC236}">
                <a16:creationId xmlns:a16="http://schemas.microsoft.com/office/drawing/2014/main" id="{78237FF4-E0E4-4C01-9A3E-31B996881A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20"/>
          <a:stretch>
            <a:fillRect/>
          </a:stretch>
        </p:blipFill>
        <p:spPr bwMode="auto">
          <a:xfrm>
            <a:off x="4257675" y="1704975"/>
            <a:ext cx="4635500" cy="215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1" name="文字方塊 37">
            <a:extLst>
              <a:ext uri="{FF2B5EF4-FFF2-40B4-BE49-F238E27FC236}">
                <a16:creationId xmlns:a16="http://schemas.microsoft.com/office/drawing/2014/main" id="{27B536C1-0DF9-4819-A53B-68AF4CE908CD}"/>
              </a:ext>
            </a:extLst>
          </p:cNvPr>
          <p:cNvSpPr txBox="1">
            <a:spLocks noChangeArrowheads="1"/>
          </p:cNvSpPr>
          <p:nvPr/>
        </p:nvSpPr>
        <p:spPr bwMode="auto">
          <a:xfrm>
            <a:off x="7875588" y="3608388"/>
            <a:ext cx="1106487" cy="247650"/>
          </a:xfrm>
          <a:prstGeom prst="rect">
            <a:avLst/>
          </a:prstGeom>
          <a:solidFill>
            <a:schemeClr val="tx1">
              <a:alpha val="5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lnSpc>
                <a:spcPts val="1200"/>
              </a:lnSpc>
              <a:spcBef>
                <a:spcPct val="0"/>
              </a:spcBef>
              <a:buClrTx/>
              <a:buFontTx/>
              <a:buNone/>
            </a:pPr>
            <a:r>
              <a:rPr lang="zh-TW" altLang="en-US" sz="1200">
                <a:solidFill>
                  <a:schemeClr val="bg1"/>
                </a:solidFill>
                <a:latin typeface="微軟正黑體" panose="020B0604030504040204" pitchFamily="34" charset="-120"/>
                <a:ea typeface="微軟正黑體" panose="020B0604030504040204" pitchFamily="34" charset="-120"/>
              </a:rPr>
              <a:t>單日監測資料</a:t>
            </a:r>
          </a:p>
        </p:txBody>
      </p:sp>
      <p:graphicFrame>
        <p:nvGraphicFramePr>
          <p:cNvPr id="3" name="表格 2">
            <a:extLst>
              <a:ext uri="{FF2B5EF4-FFF2-40B4-BE49-F238E27FC236}">
                <a16:creationId xmlns:a16="http://schemas.microsoft.com/office/drawing/2014/main" id="{13115E5C-8BEF-411A-BF4B-47142349A1C6}"/>
              </a:ext>
            </a:extLst>
          </p:cNvPr>
          <p:cNvGraphicFramePr>
            <a:graphicFrameLocks noGrp="1"/>
          </p:cNvGraphicFramePr>
          <p:nvPr/>
        </p:nvGraphicFramePr>
        <p:xfrm>
          <a:off x="611188" y="4132263"/>
          <a:ext cx="8281987" cy="1906587"/>
        </p:xfrm>
        <a:graphic>
          <a:graphicData uri="http://schemas.openxmlformats.org/drawingml/2006/table">
            <a:tbl>
              <a:tblPr firstRow="1" firstCol="1" bandRow="1">
                <a:tableStyleId>{5C22544A-7EE6-4342-B048-85BDC9FD1C3A}</a:tableStyleId>
              </a:tblPr>
              <a:tblGrid>
                <a:gridCol w="2531922">
                  <a:extLst>
                    <a:ext uri="{9D8B030D-6E8A-4147-A177-3AD203B41FA5}">
                      <a16:colId xmlns:a16="http://schemas.microsoft.com/office/drawing/2014/main" val="20000"/>
                    </a:ext>
                  </a:extLst>
                </a:gridCol>
                <a:gridCol w="1522611">
                  <a:extLst>
                    <a:ext uri="{9D8B030D-6E8A-4147-A177-3AD203B41FA5}">
                      <a16:colId xmlns:a16="http://schemas.microsoft.com/office/drawing/2014/main" val="20001"/>
                    </a:ext>
                  </a:extLst>
                </a:gridCol>
                <a:gridCol w="1244118">
                  <a:extLst>
                    <a:ext uri="{9D8B030D-6E8A-4147-A177-3AD203B41FA5}">
                      <a16:colId xmlns:a16="http://schemas.microsoft.com/office/drawing/2014/main" val="20002"/>
                    </a:ext>
                  </a:extLst>
                </a:gridCol>
                <a:gridCol w="1083029">
                  <a:extLst>
                    <a:ext uri="{9D8B030D-6E8A-4147-A177-3AD203B41FA5}">
                      <a16:colId xmlns:a16="http://schemas.microsoft.com/office/drawing/2014/main" val="20003"/>
                    </a:ext>
                  </a:extLst>
                </a:gridCol>
                <a:gridCol w="1900307">
                  <a:extLst>
                    <a:ext uri="{9D8B030D-6E8A-4147-A177-3AD203B41FA5}">
                      <a16:colId xmlns:a16="http://schemas.microsoft.com/office/drawing/2014/main" val="20004"/>
                    </a:ext>
                  </a:extLst>
                </a:gridCol>
              </a:tblGrid>
              <a:tr h="308174">
                <a:tc>
                  <a:txBody>
                    <a:bodyPr/>
                    <a:lstStyle/>
                    <a:p>
                      <a:pPr algn="ctr">
                        <a:spcAft>
                          <a:spcPts val="0"/>
                        </a:spcAft>
                      </a:pPr>
                      <a:r>
                        <a:rPr lang="zh-TW" sz="1200" kern="0" dirty="0">
                          <a:effectLst/>
                          <a:latin typeface="微軟正黑體" panose="020B0604030504040204" pitchFamily="34" charset="-120"/>
                          <a:ea typeface="微軟正黑體" panose="020B0604030504040204" pitchFamily="34" charset="-120"/>
                        </a:rPr>
                        <a:t>溫度類型</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zh-TW" sz="1200" kern="0" dirty="0">
                          <a:effectLst/>
                          <a:latin typeface="微軟正黑體" panose="020B0604030504040204" pitchFamily="34" charset="-120"/>
                          <a:ea typeface="微軟正黑體" panose="020B0604030504040204" pitchFamily="34" charset="-120"/>
                        </a:rPr>
                        <a:t>平均溫度</a:t>
                      </a:r>
                      <a:r>
                        <a:rPr lang="en-US" sz="1200" kern="0" dirty="0">
                          <a:effectLst/>
                          <a:latin typeface="微軟正黑體" panose="020B0604030504040204" pitchFamily="34" charset="-120"/>
                          <a:ea typeface="微軟正黑體" panose="020B0604030504040204" pitchFamily="34" charset="-120"/>
                        </a:rPr>
                        <a:t>(</a:t>
                      </a:r>
                      <a:r>
                        <a:rPr lang="zh-TW" sz="1200" kern="0" dirty="0">
                          <a:effectLst/>
                          <a:latin typeface="微軟正黑體" panose="020B0604030504040204" pitchFamily="34" charset="-120"/>
                          <a:ea typeface="微軟正黑體" panose="020B0604030504040204" pitchFamily="34" charset="-120"/>
                        </a:rPr>
                        <a:t>℃</a:t>
                      </a:r>
                      <a:r>
                        <a:rPr lang="en-US" sz="12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zh-TW" sz="1200" kern="0" dirty="0">
                          <a:effectLst/>
                          <a:latin typeface="微軟正黑體" panose="020B0604030504040204" pitchFamily="34" charset="-120"/>
                          <a:ea typeface="微軟正黑體" panose="020B0604030504040204" pitchFamily="34" charset="-120"/>
                        </a:rPr>
                        <a:t>溫度範圍</a:t>
                      </a:r>
                      <a:r>
                        <a:rPr lang="en-US" sz="1200" kern="0" dirty="0">
                          <a:effectLst/>
                          <a:latin typeface="微軟正黑體" panose="020B0604030504040204" pitchFamily="34" charset="-120"/>
                          <a:ea typeface="微軟正黑體" panose="020B0604030504040204" pitchFamily="34" charset="-120"/>
                        </a:rPr>
                        <a:t>(</a:t>
                      </a:r>
                      <a:r>
                        <a:rPr lang="zh-TW" sz="1200" kern="0" dirty="0">
                          <a:effectLst/>
                          <a:latin typeface="微軟正黑體" panose="020B0604030504040204" pitchFamily="34" charset="-120"/>
                          <a:ea typeface="微軟正黑體" panose="020B0604030504040204" pitchFamily="34" charset="-120"/>
                        </a:rPr>
                        <a:t>℃</a:t>
                      </a:r>
                      <a:r>
                        <a:rPr lang="en-US" sz="12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zh-TW" sz="1200" kern="0" dirty="0">
                          <a:effectLst/>
                          <a:latin typeface="微軟正黑體" panose="020B0604030504040204" pitchFamily="34" charset="-120"/>
                          <a:ea typeface="微軟正黑體" panose="020B0604030504040204" pitchFamily="34" charset="-120"/>
                        </a:rPr>
                        <a:t>溫度差</a:t>
                      </a:r>
                      <a:r>
                        <a:rPr lang="en-US" sz="1200" kern="0" dirty="0">
                          <a:effectLst/>
                          <a:latin typeface="微軟正黑體" panose="020B0604030504040204" pitchFamily="34" charset="-120"/>
                          <a:ea typeface="微軟正黑體" panose="020B0604030504040204" pitchFamily="34" charset="-120"/>
                        </a:rPr>
                        <a:t>(</a:t>
                      </a:r>
                      <a:r>
                        <a:rPr lang="zh-TW" sz="1200" kern="0" dirty="0">
                          <a:effectLst/>
                          <a:latin typeface="微軟正黑體" panose="020B0604030504040204" pitchFamily="34" charset="-120"/>
                          <a:ea typeface="微軟正黑體" panose="020B0604030504040204" pitchFamily="34" charset="-120"/>
                        </a:rPr>
                        <a:t>℃</a:t>
                      </a:r>
                      <a:r>
                        <a:rPr lang="en-US" sz="12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zh-TW" sz="1200" kern="0" dirty="0">
                          <a:effectLst/>
                          <a:latin typeface="微軟正黑體" panose="020B0604030504040204" pitchFamily="34" charset="-120"/>
                          <a:ea typeface="微軟正黑體" panose="020B0604030504040204" pitchFamily="34" charset="-120"/>
                        </a:rPr>
                        <a:t>熱振幅降低百分比</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extLst>
                  <a:ext uri="{0D108BD9-81ED-4DB2-BD59-A6C34878D82A}">
                    <a16:rowId xmlns:a16="http://schemas.microsoft.com/office/drawing/2014/main" val="10000"/>
                  </a:ext>
                </a:extLst>
              </a:tr>
              <a:tr h="365716">
                <a:tc>
                  <a:txBody>
                    <a:bodyPr/>
                    <a:lstStyle/>
                    <a:p>
                      <a:pPr>
                        <a:spcAft>
                          <a:spcPts val="0"/>
                        </a:spcAft>
                      </a:pPr>
                      <a:endParaRPr lang="en-US" altLang="zh-TW" sz="1200" kern="0" dirty="0">
                        <a:effectLst/>
                        <a:latin typeface="微軟正黑體" panose="020B0604030504040204" pitchFamily="34" charset="-120"/>
                        <a:ea typeface="微軟正黑體" panose="020B0604030504040204" pitchFamily="34" charset="-120"/>
                      </a:endParaRPr>
                    </a:p>
                    <a:p>
                      <a:pPr>
                        <a:spcAft>
                          <a:spcPts val="0"/>
                        </a:spcAft>
                      </a:pPr>
                      <a:r>
                        <a:rPr lang="zh-TW" sz="1200" kern="0" dirty="0">
                          <a:effectLst/>
                          <a:latin typeface="微軟正黑體" panose="020B0604030504040204" pitchFamily="34" charset="-120"/>
                          <a:ea typeface="微軟正黑體" panose="020B0604030504040204" pitchFamily="34" charset="-120"/>
                        </a:rPr>
                        <a:t>環境溫度</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solidFill>
                      <a:schemeClr val="tx2"/>
                    </a:solidFill>
                  </a:tcPr>
                </a:tc>
                <a:tc>
                  <a:txBody>
                    <a:bodyPr/>
                    <a:lstStyle/>
                    <a:p>
                      <a:pPr algn="ctr">
                        <a:spcAft>
                          <a:spcPts val="0"/>
                        </a:spcAft>
                      </a:pPr>
                      <a:endParaRPr lang="en-US" sz="1000" kern="0" dirty="0">
                        <a:effectLst/>
                        <a:latin typeface="微軟正黑體" panose="020B0604030504040204" pitchFamily="34" charset="-120"/>
                        <a:ea typeface="微軟正黑體" panose="020B0604030504040204" pitchFamily="34" charset="-120"/>
                      </a:endParaRPr>
                    </a:p>
                    <a:p>
                      <a:pPr algn="ctr">
                        <a:spcAft>
                          <a:spcPts val="0"/>
                        </a:spcAft>
                      </a:pPr>
                      <a:r>
                        <a:rPr lang="en-US" sz="1000" kern="0" dirty="0">
                          <a:effectLst/>
                          <a:latin typeface="微軟正黑體" panose="020B0604030504040204" pitchFamily="34" charset="-120"/>
                          <a:ea typeface="微軟正黑體" panose="020B0604030504040204" pitchFamily="34" charset="-120"/>
                        </a:rPr>
                        <a:t>30.3</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tc>
                <a:tc>
                  <a:txBody>
                    <a:bodyPr/>
                    <a:lstStyle/>
                    <a:p>
                      <a:pPr algn="ctr">
                        <a:spcAft>
                          <a:spcPts val="0"/>
                        </a:spcAft>
                      </a:pPr>
                      <a:endParaRPr lang="en-US" sz="1000" kern="0" dirty="0">
                        <a:effectLst/>
                        <a:latin typeface="微軟正黑體" panose="020B0604030504040204" pitchFamily="34" charset="-120"/>
                        <a:ea typeface="微軟正黑體" panose="020B0604030504040204" pitchFamily="34" charset="-120"/>
                      </a:endParaRPr>
                    </a:p>
                    <a:p>
                      <a:pPr algn="ctr">
                        <a:spcAft>
                          <a:spcPts val="0"/>
                        </a:spcAft>
                      </a:pPr>
                      <a:r>
                        <a:rPr lang="en-US" sz="1000" kern="0" dirty="0">
                          <a:effectLst/>
                          <a:latin typeface="微軟正黑體" panose="020B0604030504040204" pitchFamily="34" charset="-120"/>
                          <a:ea typeface="微軟正黑體" panose="020B0604030504040204" pitchFamily="34" charset="-120"/>
                        </a:rPr>
                        <a:t>25.4</a:t>
                      </a:r>
                      <a:r>
                        <a:rPr lang="zh-TW" sz="1000" kern="0" dirty="0">
                          <a:effectLst/>
                          <a:latin typeface="微軟正黑體" panose="020B0604030504040204" pitchFamily="34" charset="-120"/>
                          <a:ea typeface="微軟正黑體" panose="020B0604030504040204" pitchFamily="34" charset="-120"/>
                        </a:rPr>
                        <a:t>～</a:t>
                      </a:r>
                      <a:r>
                        <a:rPr lang="en-US" sz="1000" kern="0" dirty="0">
                          <a:effectLst/>
                          <a:latin typeface="微軟正黑體" panose="020B0604030504040204" pitchFamily="34" charset="-120"/>
                          <a:ea typeface="微軟正黑體" panose="020B0604030504040204" pitchFamily="34" charset="-120"/>
                        </a:rPr>
                        <a:t>36.3</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tc>
                <a:tc>
                  <a:txBody>
                    <a:bodyPr/>
                    <a:lstStyle/>
                    <a:p>
                      <a:pPr algn="ctr">
                        <a:spcAft>
                          <a:spcPts val="0"/>
                        </a:spcAft>
                      </a:pPr>
                      <a:endParaRPr lang="en-US" sz="1000" kern="0" dirty="0">
                        <a:effectLst/>
                        <a:latin typeface="微軟正黑體" panose="020B0604030504040204" pitchFamily="34" charset="-120"/>
                        <a:ea typeface="微軟正黑體" panose="020B0604030504040204" pitchFamily="34" charset="-120"/>
                      </a:endParaRPr>
                    </a:p>
                    <a:p>
                      <a:pPr algn="ctr">
                        <a:spcAft>
                          <a:spcPts val="0"/>
                        </a:spcAft>
                      </a:pPr>
                      <a:r>
                        <a:rPr lang="en-US" sz="1000" kern="0" dirty="0">
                          <a:effectLst/>
                          <a:latin typeface="微軟正黑體" panose="020B0604030504040204" pitchFamily="34" charset="-120"/>
                          <a:ea typeface="微軟正黑體" panose="020B0604030504040204" pitchFamily="34" charset="-120"/>
                        </a:rPr>
                        <a:t>10.9</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tc>
                <a:tc>
                  <a:txBody>
                    <a:bodyPr/>
                    <a:lstStyle/>
                    <a:p>
                      <a:pPr algn="ctr">
                        <a:spcAft>
                          <a:spcPts val="0"/>
                        </a:spcAft>
                      </a:pPr>
                      <a:endParaRPr lang="en-US" altLang="zh-TW" sz="1000" kern="0" dirty="0">
                        <a:effectLst/>
                        <a:latin typeface="微軟正黑體" panose="020B0604030504040204" pitchFamily="34" charset="-120"/>
                        <a:ea typeface="微軟正黑體" panose="020B0604030504040204" pitchFamily="34" charset="-120"/>
                      </a:endParaRPr>
                    </a:p>
                    <a:p>
                      <a:pPr algn="ctr">
                        <a:spcAft>
                          <a:spcPts val="0"/>
                        </a:spcAft>
                      </a:pPr>
                      <a:r>
                        <a:rPr lang="zh-TW" sz="10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tc>
                <a:extLst>
                  <a:ext uri="{0D108BD9-81ED-4DB2-BD59-A6C34878D82A}">
                    <a16:rowId xmlns:a16="http://schemas.microsoft.com/office/drawing/2014/main" val="10001"/>
                  </a:ext>
                </a:extLst>
              </a:tr>
              <a:tr h="308174">
                <a:tc>
                  <a:txBody>
                    <a:bodyPr/>
                    <a:lstStyle/>
                    <a:p>
                      <a:pPr>
                        <a:spcAft>
                          <a:spcPts val="0"/>
                        </a:spcAft>
                      </a:pPr>
                      <a:r>
                        <a:rPr lang="zh-TW" sz="1200" kern="0" dirty="0">
                          <a:effectLst/>
                          <a:latin typeface="微軟正黑體" panose="020B0604030504040204" pitchFamily="34" charset="-120"/>
                          <a:ea typeface="微軟正黑體" panose="020B0604030504040204" pitchFamily="34" charset="-120"/>
                        </a:rPr>
                        <a:t>屋頂瓷磚表面溫度</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37.8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27.0</a:t>
                      </a:r>
                      <a:r>
                        <a:rPr lang="zh-TW" sz="1000" kern="0">
                          <a:effectLst/>
                          <a:latin typeface="微軟正黑體" panose="020B0604030504040204" pitchFamily="34" charset="-120"/>
                          <a:ea typeface="微軟正黑體" panose="020B0604030504040204" pitchFamily="34" charset="-120"/>
                        </a:rPr>
                        <a:t>～</a:t>
                      </a:r>
                      <a:r>
                        <a:rPr lang="en-US" sz="1000" kern="0">
                          <a:effectLst/>
                          <a:latin typeface="微軟正黑體" panose="020B0604030504040204" pitchFamily="34" charset="-120"/>
                          <a:ea typeface="微軟正黑體" panose="020B0604030504040204" pitchFamily="34" charset="-120"/>
                        </a:rPr>
                        <a:t>57.0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30.0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zh-TW" sz="1000" kern="0">
                          <a:effectLst/>
                          <a:latin typeface="微軟正黑體" panose="020B0604030504040204" pitchFamily="34" charset="-120"/>
                          <a:ea typeface="微軟正黑體" panose="020B0604030504040204" pitchFamily="34" charset="-120"/>
                        </a:rPr>
                        <a:t>－</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extLst>
                  <a:ext uri="{0D108BD9-81ED-4DB2-BD59-A6C34878D82A}">
                    <a16:rowId xmlns:a16="http://schemas.microsoft.com/office/drawing/2014/main" val="10002"/>
                  </a:ext>
                </a:extLst>
              </a:tr>
              <a:tr h="308174">
                <a:tc>
                  <a:txBody>
                    <a:bodyPr/>
                    <a:lstStyle/>
                    <a:p>
                      <a:pPr>
                        <a:spcAft>
                          <a:spcPts val="0"/>
                        </a:spcAft>
                      </a:pPr>
                      <a:r>
                        <a:rPr lang="zh-TW" sz="1200" kern="0" dirty="0">
                          <a:effectLst/>
                          <a:latin typeface="微軟正黑體" panose="020B0604030504040204" pitchFamily="34" charset="-120"/>
                          <a:ea typeface="微軟正黑體" panose="020B0604030504040204" pitchFamily="34" charset="-120"/>
                        </a:rPr>
                        <a:t>單純水塘底部溫度</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31.2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25.6</a:t>
                      </a:r>
                      <a:r>
                        <a:rPr lang="zh-TW" sz="1000" kern="0">
                          <a:effectLst/>
                          <a:latin typeface="微軟正黑體" panose="020B0604030504040204" pitchFamily="34" charset="-120"/>
                          <a:ea typeface="微軟正黑體" panose="020B0604030504040204" pitchFamily="34" charset="-120"/>
                        </a:rPr>
                        <a:t>～</a:t>
                      </a:r>
                      <a:r>
                        <a:rPr lang="en-US" sz="1000" kern="0">
                          <a:effectLst/>
                          <a:latin typeface="微軟正黑體" panose="020B0604030504040204" pitchFamily="34" charset="-120"/>
                          <a:ea typeface="微軟正黑體" panose="020B0604030504040204" pitchFamily="34" charset="-120"/>
                        </a:rPr>
                        <a:t>39.0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13.4</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55.3%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extLst>
                  <a:ext uri="{0D108BD9-81ED-4DB2-BD59-A6C34878D82A}">
                    <a16:rowId xmlns:a16="http://schemas.microsoft.com/office/drawing/2014/main" val="10003"/>
                  </a:ext>
                </a:extLst>
              </a:tr>
              <a:tr h="308174">
                <a:tc>
                  <a:txBody>
                    <a:bodyPr/>
                    <a:lstStyle/>
                    <a:p>
                      <a:pPr>
                        <a:spcAft>
                          <a:spcPts val="0"/>
                        </a:spcAft>
                      </a:pPr>
                      <a:r>
                        <a:rPr lang="zh-TW" sz="1200" kern="0" dirty="0">
                          <a:effectLst/>
                          <a:latin typeface="微軟正黑體" panose="020B0604030504040204" pitchFamily="34" charset="-120"/>
                          <a:ea typeface="微軟正黑體" panose="020B0604030504040204" pitchFamily="34" charset="-120"/>
                        </a:rPr>
                        <a:t>水培波士頓腎蕨底部溫度</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en-US" sz="1000" kern="0" dirty="0">
                          <a:effectLst/>
                          <a:latin typeface="微軟正黑體" panose="020B0604030504040204" pitchFamily="34" charset="-120"/>
                          <a:ea typeface="微軟正黑體" panose="020B0604030504040204" pitchFamily="34" charset="-120"/>
                        </a:rPr>
                        <a:t>31.3</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tc>
                <a:tc>
                  <a:txBody>
                    <a:bodyPr/>
                    <a:lstStyle/>
                    <a:p>
                      <a:pPr algn="ctr">
                        <a:spcAft>
                          <a:spcPts val="0"/>
                        </a:spcAft>
                      </a:pPr>
                      <a:r>
                        <a:rPr lang="en-US" sz="1000" kern="0" dirty="0">
                          <a:effectLst/>
                          <a:latin typeface="微軟正黑體" panose="020B0604030504040204" pitchFamily="34" charset="-120"/>
                          <a:ea typeface="微軟正黑體" panose="020B0604030504040204" pitchFamily="34" charset="-120"/>
                        </a:rPr>
                        <a:t>27.0</a:t>
                      </a:r>
                      <a:r>
                        <a:rPr lang="zh-TW" sz="1000" kern="0" dirty="0">
                          <a:effectLst/>
                          <a:latin typeface="微軟正黑體" panose="020B0604030504040204" pitchFamily="34" charset="-120"/>
                          <a:ea typeface="微軟正黑體" panose="020B0604030504040204" pitchFamily="34" charset="-120"/>
                        </a:rPr>
                        <a:t>～</a:t>
                      </a:r>
                      <a:r>
                        <a:rPr lang="en-US" sz="1000" kern="0" dirty="0">
                          <a:effectLst/>
                          <a:latin typeface="微軟正黑體" panose="020B0604030504040204" pitchFamily="34" charset="-120"/>
                          <a:ea typeface="微軟正黑體" panose="020B0604030504040204" pitchFamily="34" charset="-120"/>
                        </a:rPr>
                        <a:t>35.7</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8.7</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71.0%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extLst>
                  <a:ext uri="{0D108BD9-81ED-4DB2-BD59-A6C34878D82A}">
                    <a16:rowId xmlns:a16="http://schemas.microsoft.com/office/drawing/2014/main" val="10004"/>
                  </a:ext>
                </a:extLst>
              </a:tr>
              <a:tr h="308174">
                <a:tc>
                  <a:txBody>
                    <a:bodyPr/>
                    <a:lstStyle/>
                    <a:p>
                      <a:pPr>
                        <a:spcAft>
                          <a:spcPts val="0"/>
                        </a:spcAft>
                      </a:pPr>
                      <a:r>
                        <a:rPr lang="zh-TW" sz="1200" kern="0" dirty="0">
                          <a:effectLst/>
                          <a:latin typeface="微軟正黑體" panose="020B0604030504040204" pitchFamily="34" charset="-120"/>
                          <a:ea typeface="微軟正黑體" panose="020B0604030504040204" pitchFamily="34" charset="-120"/>
                        </a:rPr>
                        <a:t>水培茴香蒼蒲底部溫度</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31.1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tc>
                <a:tc>
                  <a:txBody>
                    <a:bodyPr/>
                    <a:lstStyle/>
                    <a:p>
                      <a:pPr algn="ctr">
                        <a:spcAft>
                          <a:spcPts val="0"/>
                        </a:spcAft>
                      </a:pPr>
                      <a:r>
                        <a:rPr lang="en-US" sz="1000" kern="0" dirty="0">
                          <a:effectLst/>
                          <a:latin typeface="微軟正黑體" panose="020B0604030504040204" pitchFamily="34" charset="-120"/>
                          <a:ea typeface="微軟正黑體" panose="020B0604030504040204" pitchFamily="34" charset="-120"/>
                        </a:rPr>
                        <a:t>26.9</a:t>
                      </a:r>
                      <a:r>
                        <a:rPr lang="zh-TW" sz="1000" kern="0" dirty="0">
                          <a:effectLst/>
                          <a:latin typeface="微軟正黑體" panose="020B0604030504040204" pitchFamily="34" charset="-120"/>
                          <a:ea typeface="微軟正黑體" panose="020B0604030504040204" pitchFamily="34" charset="-120"/>
                        </a:rPr>
                        <a:t>～</a:t>
                      </a:r>
                      <a:r>
                        <a:rPr lang="en-US" sz="1000" kern="0" dirty="0">
                          <a:effectLst/>
                          <a:latin typeface="微軟正黑體" panose="020B0604030504040204" pitchFamily="34" charset="-120"/>
                          <a:ea typeface="微軟正黑體" panose="020B0604030504040204" pitchFamily="34" charset="-120"/>
                        </a:rPr>
                        <a:t>35.5</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en-US" sz="1000" kern="0" dirty="0">
                          <a:effectLst/>
                          <a:latin typeface="微軟正黑體" panose="020B0604030504040204" pitchFamily="34" charset="-120"/>
                          <a:ea typeface="微軟正黑體" panose="020B0604030504040204" pitchFamily="34" charset="-120"/>
                        </a:rPr>
                        <a:t>8.6</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en-US" sz="1000" kern="0" dirty="0">
                          <a:effectLst/>
                          <a:latin typeface="微軟正黑體" panose="020B0604030504040204" pitchFamily="34" charset="-120"/>
                          <a:ea typeface="微軟正黑體" panose="020B0604030504040204" pitchFamily="34" charset="-120"/>
                        </a:rPr>
                        <a:t>71.3%</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extLst>
                  <a:ext uri="{0D108BD9-81ED-4DB2-BD59-A6C34878D82A}">
                    <a16:rowId xmlns:a16="http://schemas.microsoft.com/office/drawing/2014/main" val="10005"/>
                  </a:ext>
                </a:extLst>
              </a:tr>
            </a:tbl>
          </a:graphicData>
        </a:graphic>
      </p:graphicFrame>
      <p:sp>
        <p:nvSpPr>
          <p:cNvPr id="26676" name="圓角矩形 14">
            <a:extLst>
              <a:ext uri="{FF2B5EF4-FFF2-40B4-BE49-F238E27FC236}">
                <a16:creationId xmlns:a16="http://schemas.microsoft.com/office/drawing/2014/main" id="{CBF21983-C462-4A5C-ACB4-F55980746905}"/>
              </a:ext>
            </a:extLst>
          </p:cNvPr>
          <p:cNvSpPr>
            <a:spLocks noChangeArrowheads="1"/>
          </p:cNvSpPr>
          <p:nvPr/>
        </p:nvSpPr>
        <p:spPr bwMode="gray">
          <a:xfrm>
            <a:off x="7632700" y="5049838"/>
            <a:ext cx="630238" cy="989012"/>
          </a:xfrm>
          <a:prstGeom prst="roundRect">
            <a:avLst>
              <a:gd name="adj" fmla="val 16667"/>
            </a:avLst>
          </a:prstGeom>
          <a:noFill/>
          <a:ln w="28575">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1200">
                <a:solidFill>
                  <a:schemeClr val="bg1"/>
                </a:solidFill>
                <a:latin typeface="Arial" panose="020B0604020202020204" pitchFamily="34" charset="0"/>
                <a:ea typeface="華康中圓體" panose="020F0509000000000000" pitchFamily="49" charset="-120"/>
              </a:defRPr>
            </a:lvl1pPr>
            <a:lvl2pPr marL="742950" indent="-285750" eaLnBrk="0" hangingPunct="0">
              <a:defRPr kumimoji="1" sz="1200">
                <a:solidFill>
                  <a:schemeClr val="bg1"/>
                </a:solidFill>
                <a:latin typeface="Arial" panose="020B0604020202020204" pitchFamily="34" charset="0"/>
                <a:ea typeface="華康中圓體" panose="020F0509000000000000" pitchFamily="49" charset="-120"/>
              </a:defRPr>
            </a:lvl2pPr>
            <a:lvl3pPr marL="1143000" indent="-228600" eaLnBrk="0" hangingPunct="0">
              <a:defRPr kumimoji="1" sz="1200">
                <a:solidFill>
                  <a:schemeClr val="bg1"/>
                </a:solidFill>
                <a:latin typeface="Arial" panose="020B0604020202020204" pitchFamily="34" charset="0"/>
                <a:ea typeface="華康中圓體" panose="020F0509000000000000" pitchFamily="49" charset="-120"/>
              </a:defRPr>
            </a:lvl3pPr>
            <a:lvl4pPr marL="1600200" indent="-228600" eaLnBrk="0" hangingPunct="0">
              <a:defRPr kumimoji="1" sz="1200">
                <a:solidFill>
                  <a:schemeClr val="bg1"/>
                </a:solidFill>
                <a:latin typeface="Arial" panose="020B0604020202020204" pitchFamily="34" charset="0"/>
                <a:ea typeface="華康中圓體" panose="020F0509000000000000" pitchFamily="49" charset="-120"/>
              </a:defRPr>
            </a:lvl4pPr>
            <a:lvl5pPr marL="2057400" indent="-228600" eaLnBrk="0" hangingPunct="0">
              <a:defRPr kumimoji="1" sz="1200">
                <a:solidFill>
                  <a:schemeClr val="bg1"/>
                </a:solidFill>
                <a:latin typeface="Arial" panose="020B0604020202020204" pitchFamily="34" charset="0"/>
                <a:ea typeface="華康中圓體" panose="020F0509000000000000" pitchFamily="49" charset="-120"/>
              </a:defRPr>
            </a:lvl5pPr>
            <a:lvl6pPr marL="2514600" indent="-228600" algn="r" eaLnBrk="0" fontAlgn="base" hangingPunct="0">
              <a:spcBef>
                <a:spcPct val="0"/>
              </a:spcBef>
              <a:spcAft>
                <a:spcPct val="0"/>
              </a:spcAft>
              <a:defRPr kumimoji="1" sz="1200">
                <a:solidFill>
                  <a:schemeClr val="bg1"/>
                </a:solidFill>
                <a:latin typeface="Arial" panose="020B0604020202020204" pitchFamily="34" charset="0"/>
                <a:ea typeface="華康中圓體" panose="020F0509000000000000" pitchFamily="49" charset="-120"/>
              </a:defRPr>
            </a:lvl6pPr>
            <a:lvl7pPr marL="2971800" indent="-228600" algn="r" eaLnBrk="0" fontAlgn="base" hangingPunct="0">
              <a:spcBef>
                <a:spcPct val="0"/>
              </a:spcBef>
              <a:spcAft>
                <a:spcPct val="0"/>
              </a:spcAft>
              <a:defRPr kumimoji="1" sz="1200">
                <a:solidFill>
                  <a:schemeClr val="bg1"/>
                </a:solidFill>
                <a:latin typeface="Arial" panose="020B0604020202020204" pitchFamily="34" charset="0"/>
                <a:ea typeface="華康中圓體" panose="020F0509000000000000" pitchFamily="49" charset="-120"/>
              </a:defRPr>
            </a:lvl7pPr>
            <a:lvl8pPr marL="3429000" indent="-228600" algn="r" eaLnBrk="0" fontAlgn="base" hangingPunct="0">
              <a:spcBef>
                <a:spcPct val="0"/>
              </a:spcBef>
              <a:spcAft>
                <a:spcPct val="0"/>
              </a:spcAft>
              <a:defRPr kumimoji="1" sz="1200">
                <a:solidFill>
                  <a:schemeClr val="bg1"/>
                </a:solidFill>
                <a:latin typeface="Arial" panose="020B0604020202020204" pitchFamily="34" charset="0"/>
                <a:ea typeface="華康中圓體" panose="020F0509000000000000" pitchFamily="49" charset="-120"/>
              </a:defRPr>
            </a:lvl8pPr>
            <a:lvl9pPr marL="3886200" indent="-228600" algn="r" eaLnBrk="0" fontAlgn="base" hangingPunct="0">
              <a:spcBef>
                <a:spcPct val="0"/>
              </a:spcBef>
              <a:spcAft>
                <a:spcPct val="0"/>
              </a:spcAft>
              <a:defRPr kumimoji="1" sz="1200">
                <a:solidFill>
                  <a:schemeClr val="bg1"/>
                </a:solidFill>
                <a:latin typeface="Arial" panose="020B0604020202020204" pitchFamily="34" charset="0"/>
                <a:ea typeface="華康中圓體" panose="020F0509000000000000" pitchFamily="49" charset="-120"/>
              </a:defRPr>
            </a:lvl9pPr>
          </a:lstStyle>
          <a:p>
            <a:pPr algn="ctr" eaLnBrk="1" hangingPunct="1"/>
            <a:endParaRPr kumimoji="0" lang="zh-TW" altLang="en-US" b="1">
              <a:solidFill>
                <a:schemeClr val="tx2"/>
              </a:solidFill>
              <a:ea typeface="新細明體" panose="02020500000000000000" pitchFamily="18" charset="-12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7650" name="Group 6">
            <a:extLst>
              <a:ext uri="{FF2B5EF4-FFF2-40B4-BE49-F238E27FC236}">
                <a16:creationId xmlns:a16="http://schemas.microsoft.com/office/drawing/2014/main" id="{5CC4639C-695D-41D6-97BC-91274E39DF13}"/>
              </a:ext>
            </a:extLst>
          </p:cNvPr>
          <p:cNvGrpSpPr>
            <a:grpSpLocks/>
          </p:cNvGrpSpPr>
          <p:nvPr/>
        </p:nvGrpSpPr>
        <p:grpSpPr bwMode="auto">
          <a:xfrm>
            <a:off x="341313" y="549275"/>
            <a:ext cx="4770437" cy="450850"/>
            <a:chOff x="215" y="742"/>
            <a:chExt cx="1905" cy="284"/>
          </a:xfrm>
        </p:grpSpPr>
        <p:sp>
          <p:nvSpPr>
            <p:cNvPr id="27758" name="Rectangle 7">
              <a:extLst>
                <a:ext uri="{FF2B5EF4-FFF2-40B4-BE49-F238E27FC236}">
                  <a16:creationId xmlns:a16="http://schemas.microsoft.com/office/drawing/2014/main" id="{1B9A74E1-A68A-4603-93C8-FB6C694A1F20}"/>
                </a:ext>
              </a:extLst>
            </p:cNvPr>
            <p:cNvSpPr>
              <a:spLocks noChangeArrowheads="1"/>
            </p:cNvSpPr>
            <p:nvPr/>
          </p:nvSpPr>
          <p:spPr bwMode="gray">
            <a:xfrm>
              <a:off x="215" y="742"/>
              <a:ext cx="1292" cy="284"/>
            </a:xfrm>
            <a:prstGeom prst="rect">
              <a:avLst/>
            </a:prstGeom>
            <a:solidFill>
              <a:srgbClr val="808080"/>
            </a:solidFill>
            <a:ln w="25400" algn="ctr">
              <a:solidFill>
                <a:srgbClr val="FFFFFF"/>
              </a:solidFill>
              <a:miter lim="800000"/>
              <a:headEnd/>
              <a:tailEnd/>
            </a:ln>
            <a:effectLst>
              <a:outerShdw dist="107763" dir="2700000" algn="ctr" rotWithShape="0">
                <a:schemeClr val="bg2">
                  <a:alpha val="50000"/>
                </a:schemeClr>
              </a:outerShdw>
            </a:effec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a:lnSpc>
                  <a:spcPct val="85000"/>
                </a:lnSpc>
                <a:spcBef>
                  <a:spcPct val="30000"/>
                </a:spcBef>
                <a:buClrTx/>
                <a:buFontTx/>
                <a:buNone/>
              </a:pPr>
              <a:r>
                <a:rPr kumimoji="0" lang="zh-TW" altLang="en-US">
                  <a:solidFill>
                    <a:srgbClr val="FFFFFF"/>
                  </a:solidFill>
                  <a:ea typeface="典匠中特圓" pitchFamily="49" charset="-120"/>
                  <a:cs typeface="Times New Roman" panose="02020603050405020304" pitchFamily="18" charset="0"/>
                </a:rPr>
                <a:t>  </a:t>
              </a:r>
            </a:p>
          </p:txBody>
        </p:sp>
        <p:sp>
          <p:nvSpPr>
            <p:cNvPr id="27759" name="Rectangle 8">
              <a:extLst>
                <a:ext uri="{FF2B5EF4-FFF2-40B4-BE49-F238E27FC236}">
                  <a16:creationId xmlns:a16="http://schemas.microsoft.com/office/drawing/2014/main" id="{9673F644-8D01-4AF0-A537-9029613F97CA}"/>
                </a:ext>
              </a:extLst>
            </p:cNvPr>
            <p:cNvSpPr>
              <a:spLocks noChangeArrowheads="1"/>
            </p:cNvSpPr>
            <p:nvPr/>
          </p:nvSpPr>
          <p:spPr bwMode="auto">
            <a:xfrm>
              <a:off x="215" y="753"/>
              <a:ext cx="1270" cy="252"/>
            </a:xfrm>
            <a:prstGeom prst="rect">
              <a:avLst/>
            </a:prstGeom>
            <a:noFill/>
            <a:ln>
              <a:noFill/>
            </a:ln>
            <a:effectLst/>
            <a:extLst>
              <a:ext uri="{909E8E84-426E-40DD-AFC4-6F175D3DCCD1}">
                <a14:hiddenFill xmlns:a14="http://schemas.microsoft.com/office/drawing/2010/main">
                  <a:solidFill>
                    <a:srgbClr val="00FF00">
                      <a:alpha val="50195"/>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buClr>
                  <a:srgbClr val="663300"/>
                </a:buClr>
                <a:buFont typeface="Wingdings" panose="05000000000000000000" pitchFamily="2" charset="2"/>
                <a:buNone/>
              </a:pPr>
              <a:r>
                <a:rPr lang="zh-TW" altLang="en-US" b="1">
                  <a:solidFill>
                    <a:schemeClr val="bg1"/>
                  </a:solidFill>
                  <a:latin typeface="微軟正黑體" panose="020B0604030504040204" pitchFamily="34" charset="-120"/>
                  <a:ea typeface="微軟正黑體" panose="020B0604030504040204" pitchFamily="34" charset="-120"/>
                </a:rPr>
                <a:t>第三階段分析結果</a:t>
              </a:r>
            </a:p>
          </p:txBody>
        </p:sp>
        <p:grpSp>
          <p:nvGrpSpPr>
            <p:cNvPr id="27760" name="Group 9">
              <a:extLst>
                <a:ext uri="{FF2B5EF4-FFF2-40B4-BE49-F238E27FC236}">
                  <a16:creationId xmlns:a16="http://schemas.microsoft.com/office/drawing/2014/main" id="{C0AE8513-D7A2-4ADF-9ABD-554EF8B04D4E}"/>
                </a:ext>
              </a:extLst>
            </p:cNvPr>
            <p:cNvGrpSpPr>
              <a:grpSpLocks/>
            </p:cNvGrpSpPr>
            <p:nvPr/>
          </p:nvGrpSpPr>
          <p:grpSpPr bwMode="auto">
            <a:xfrm>
              <a:off x="1605" y="833"/>
              <a:ext cx="515" cy="134"/>
              <a:chOff x="2310" y="1615"/>
              <a:chExt cx="880" cy="364"/>
            </a:xfrm>
          </p:grpSpPr>
          <p:sp>
            <p:nvSpPr>
              <p:cNvPr id="27761" name="AutoShape 10">
                <a:extLst>
                  <a:ext uri="{FF2B5EF4-FFF2-40B4-BE49-F238E27FC236}">
                    <a16:creationId xmlns:a16="http://schemas.microsoft.com/office/drawing/2014/main" id="{1B07F338-7F26-489E-B1BA-FB84E4244FF3}"/>
                  </a:ext>
                </a:extLst>
              </p:cNvPr>
              <p:cNvSpPr>
                <a:spLocks noChangeArrowheads="1"/>
              </p:cNvSpPr>
              <p:nvPr/>
            </p:nvSpPr>
            <p:spPr bwMode="gray">
              <a:xfrm rot="5400000">
                <a:off x="2229"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7762" name="AutoShape 11">
                <a:extLst>
                  <a:ext uri="{FF2B5EF4-FFF2-40B4-BE49-F238E27FC236}">
                    <a16:creationId xmlns:a16="http://schemas.microsoft.com/office/drawing/2014/main" id="{8775E374-D868-4986-BF30-9BBFEEC3A68A}"/>
                  </a:ext>
                </a:extLst>
              </p:cNvPr>
              <p:cNvSpPr>
                <a:spLocks noChangeArrowheads="1"/>
              </p:cNvSpPr>
              <p:nvPr/>
            </p:nvSpPr>
            <p:spPr bwMode="gray">
              <a:xfrm rot="5400000">
                <a:off x="2572"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7763" name="AutoShape 12">
                <a:extLst>
                  <a:ext uri="{FF2B5EF4-FFF2-40B4-BE49-F238E27FC236}">
                    <a16:creationId xmlns:a16="http://schemas.microsoft.com/office/drawing/2014/main" id="{9EBC20A0-0144-4746-B663-7F9AB9C711B6}"/>
                  </a:ext>
                </a:extLst>
              </p:cNvPr>
              <p:cNvSpPr>
                <a:spLocks noChangeArrowheads="1"/>
              </p:cNvSpPr>
              <p:nvPr/>
            </p:nvSpPr>
            <p:spPr bwMode="gray">
              <a:xfrm rot="5400000">
                <a:off x="2907"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grpSp>
      </p:grpSp>
      <p:sp>
        <p:nvSpPr>
          <p:cNvPr id="27651" name="Rectangle 5">
            <a:extLst>
              <a:ext uri="{FF2B5EF4-FFF2-40B4-BE49-F238E27FC236}">
                <a16:creationId xmlns:a16="http://schemas.microsoft.com/office/drawing/2014/main" id="{243369BB-CBF9-4CCA-A14B-361619C24A0D}"/>
              </a:ext>
            </a:extLst>
          </p:cNvPr>
          <p:cNvSpPr>
            <a:spLocks noChangeArrowheads="1"/>
          </p:cNvSpPr>
          <p:nvPr/>
        </p:nvSpPr>
        <p:spPr bwMode="auto">
          <a:xfrm>
            <a:off x="365125" y="1133475"/>
            <a:ext cx="586581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水培薄層綠屋頂與土培薄層綠屋頂之熱效應比較</a:t>
            </a:r>
            <a:r>
              <a:rPr lang="zh-TW" altLang="en-US" sz="1600" b="1">
                <a:solidFill>
                  <a:srgbClr val="C00000"/>
                </a:solidFill>
                <a:latin typeface="微軟正黑體" panose="020B0604030504040204" pitchFamily="34" charset="-120"/>
                <a:ea typeface="微軟正黑體" panose="020B0604030504040204" pitchFamily="34" charset="-120"/>
              </a:rPr>
              <a:t>屋頂降溫效果之比較</a:t>
            </a:r>
            <a:endParaRPr lang="en-US" altLang="zh-TW" sz="1600" b="1">
              <a:solidFill>
                <a:srgbClr val="C00000"/>
              </a:solidFill>
              <a:latin typeface="微軟正黑體" panose="020B0604030504040204" pitchFamily="34" charset="-120"/>
              <a:ea typeface="微軟正黑體" panose="020B0604030504040204" pitchFamily="34" charset="-120"/>
            </a:endParaRPr>
          </a:p>
        </p:txBody>
      </p:sp>
      <p:sp>
        <p:nvSpPr>
          <p:cNvPr id="27652" name="Rectangle 44">
            <a:extLst>
              <a:ext uri="{FF2B5EF4-FFF2-40B4-BE49-F238E27FC236}">
                <a16:creationId xmlns:a16="http://schemas.microsoft.com/office/drawing/2014/main" id="{FF897A9C-DB65-4DC6-9F24-7093662081FD}"/>
              </a:ext>
            </a:extLst>
          </p:cNvPr>
          <p:cNvSpPr>
            <a:spLocks noChangeArrowheads="1"/>
          </p:cNvSpPr>
          <p:nvPr/>
        </p:nvSpPr>
        <p:spPr bwMode="auto">
          <a:xfrm>
            <a:off x="554038" y="1997075"/>
            <a:ext cx="2967037" cy="17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74625" indent="-17462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1.</a:t>
            </a:r>
            <a:r>
              <a:rPr lang="zh-TW" altLang="en-US" sz="1400" b="1">
                <a:latin typeface="微軟正黑體" panose="020B0604030504040204" pitchFamily="34" charset="-120"/>
                <a:ea typeface="微軟正黑體" panose="020B0604030504040204" pitchFamily="34" charset="-120"/>
              </a:rPr>
              <a:t>分析日期：</a:t>
            </a:r>
            <a:r>
              <a:rPr lang="en-US" altLang="zh-TW" sz="1400">
                <a:latin typeface="微軟正黑體" panose="020B0604030504040204" pitchFamily="34" charset="-120"/>
                <a:ea typeface="微軟正黑體" panose="020B0604030504040204" pitchFamily="34" charset="-120"/>
              </a:rPr>
              <a:t>9/15</a:t>
            </a:r>
            <a:r>
              <a:rPr lang="zh-TW" altLang="en-US" sz="1400">
                <a:latin typeface="微軟正黑體" panose="020B0604030504040204" pitchFamily="34" charset="-120"/>
                <a:ea typeface="微軟正黑體" panose="020B0604030504040204" pitchFamily="34" charset="-120"/>
              </a:rPr>
              <a:t>清晨</a:t>
            </a:r>
            <a:r>
              <a:rPr lang="en-US" altLang="zh-TW" sz="1400">
                <a:latin typeface="微軟正黑體" panose="020B0604030504040204" pitchFamily="34" charset="-120"/>
                <a:ea typeface="微軟正黑體" panose="020B0604030504040204" pitchFamily="34" charset="-120"/>
              </a:rPr>
              <a:t>6:00</a:t>
            </a:r>
            <a:r>
              <a:rPr lang="zh-TW" altLang="en-US" sz="1400">
                <a:latin typeface="微軟正黑體" panose="020B0604030504040204" pitchFamily="34" charset="-120"/>
                <a:ea typeface="微軟正黑體" panose="020B0604030504040204" pitchFamily="34" charset="-120"/>
              </a:rPr>
              <a:t>至</a:t>
            </a:r>
            <a:r>
              <a:rPr lang="en-US" altLang="zh-TW" sz="1400">
                <a:latin typeface="微軟正黑體" panose="020B0604030504040204" pitchFamily="34" charset="-120"/>
                <a:ea typeface="微軟正黑體" panose="020B0604030504040204" pitchFamily="34" charset="-120"/>
              </a:rPr>
              <a:t>9/16</a:t>
            </a:r>
            <a:r>
              <a:rPr lang="zh-TW" altLang="en-US" sz="1400">
                <a:latin typeface="微軟正黑體" panose="020B0604030504040204" pitchFamily="34" charset="-120"/>
                <a:ea typeface="微軟正黑體" panose="020B0604030504040204" pitchFamily="34" charset="-120"/>
              </a:rPr>
              <a:t>清晨</a:t>
            </a:r>
            <a:r>
              <a:rPr lang="en-US" altLang="zh-TW" sz="1400">
                <a:latin typeface="微軟正黑體" panose="020B0604030504040204" pitchFamily="34" charset="-120"/>
                <a:ea typeface="微軟正黑體" panose="020B0604030504040204" pitchFamily="34" charset="-120"/>
              </a:rPr>
              <a:t>6:00</a:t>
            </a:r>
            <a:r>
              <a:rPr lang="zh-TW" altLang="en-US" sz="1400">
                <a:latin typeface="微軟正黑體" panose="020B0604030504040204" pitchFamily="34" charset="-120"/>
                <a:ea typeface="微軟正黑體" panose="020B0604030504040204" pitchFamily="34" charset="-120"/>
              </a:rPr>
              <a:t>。</a:t>
            </a:r>
            <a:endParaRPr lang="en-US" altLang="zh-TW" sz="14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endParaRPr lang="en-US" altLang="zh-TW" sz="8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2.</a:t>
            </a:r>
            <a:r>
              <a:rPr lang="zh-TW" altLang="en-US" sz="1400" b="1">
                <a:latin typeface="微軟正黑體" panose="020B0604030504040204" pitchFamily="34" charset="-120"/>
                <a:ea typeface="微軟正黑體" panose="020B0604030504040204" pitchFamily="34" charset="-120"/>
              </a:rPr>
              <a:t>降溫效果：</a:t>
            </a:r>
            <a:r>
              <a:rPr lang="zh-TW" altLang="en-US" sz="1400">
                <a:latin typeface="微軟正黑體" panose="020B0604030504040204" pitchFamily="34" charset="-120"/>
                <a:ea typeface="微軟正黑體" panose="020B0604030504040204" pitchFamily="34" charset="-120"/>
              </a:rPr>
              <a:t>土培薄層綠屋頂的降溫效果比水培薄層綠屋頂的降溫效果更優良。二重複的結果</a:t>
            </a:r>
            <a:r>
              <a:rPr lang="en-US" altLang="zh-TW" sz="1400">
                <a:latin typeface="微軟正黑體" panose="020B0604030504040204" pitchFamily="34" charset="-120"/>
                <a:ea typeface="微軟正黑體" panose="020B0604030504040204" pitchFamily="34" charset="-120"/>
              </a:rPr>
              <a:t>(I, II)</a:t>
            </a:r>
            <a:r>
              <a:rPr lang="zh-TW" altLang="en-US" sz="1400">
                <a:latin typeface="微軟正黑體" panose="020B0604030504040204" pitchFamily="34" charset="-120"/>
                <a:ea typeface="微軟正黑體" panose="020B0604030504040204" pitchFamily="34" charset="-120"/>
              </a:rPr>
              <a:t>也相當一致。</a:t>
            </a:r>
          </a:p>
        </p:txBody>
      </p:sp>
      <p:sp>
        <p:nvSpPr>
          <p:cNvPr id="27653" name="Rectangle 44">
            <a:extLst>
              <a:ext uri="{FF2B5EF4-FFF2-40B4-BE49-F238E27FC236}">
                <a16:creationId xmlns:a16="http://schemas.microsoft.com/office/drawing/2014/main" id="{925D9B1F-0260-4764-9BDD-8BDC8049B7BC}"/>
              </a:ext>
            </a:extLst>
          </p:cNvPr>
          <p:cNvSpPr>
            <a:spLocks noChangeArrowheads="1"/>
          </p:cNvSpPr>
          <p:nvPr/>
        </p:nvSpPr>
        <p:spPr bwMode="auto">
          <a:xfrm>
            <a:off x="3432175" y="6211888"/>
            <a:ext cx="2940050" cy="277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降溫效果＝磁磚表面溫度</a:t>
            </a: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實驗組底部溫度</a:t>
            </a:r>
            <a:r>
              <a:rPr lang="en-US" altLang="zh-TW" sz="1000">
                <a:solidFill>
                  <a:srgbClr val="C00000"/>
                </a:solidFill>
                <a:latin typeface="微軟正黑體" panose="020B0604030504040204" pitchFamily="34" charset="-120"/>
                <a:ea typeface="微軟正黑體" panose="020B0604030504040204" pitchFamily="34" charset="-120"/>
              </a:rPr>
              <a:t>)</a:t>
            </a:r>
            <a:endParaRPr lang="zh-TW" altLang="en-US" sz="1000">
              <a:solidFill>
                <a:srgbClr val="C00000"/>
              </a:solidFill>
              <a:latin typeface="微軟正黑體" panose="020B0604030504040204" pitchFamily="34" charset="-120"/>
              <a:ea typeface="微軟正黑體" panose="020B0604030504040204" pitchFamily="34" charset="-120"/>
            </a:endParaRPr>
          </a:p>
        </p:txBody>
      </p:sp>
      <p:grpSp>
        <p:nvGrpSpPr>
          <p:cNvPr id="27654" name="群組 4">
            <a:extLst>
              <a:ext uri="{FF2B5EF4-FFF2-40B4-BE49-F238E27FC236}">
                <a16:creationId xmlns:a16="http://schemas.microsoft.com/office/drawing/2014/main" id="{E6F45D66-04ED-41F4-A941-8D3A14C1D641}"/>
              </a:ext>
            </a:extLst>
          </p:cNvPr>
          <p:cNvGrpSpPr>
            <a:grpSpLocks/>
          </p:cNvGrpSpPr>
          <p:nvPr/>
        </p:nvGrpSpPr>
        <p:grpSpPr bwMode="auto">
          <a:xfrm>
            <a:off x="3432175" y="1954213"/>
            <a:ext cx="5549900" cy="1979612"/>
            <a:chOff x="3401844" y="2176984"/>
            <a:chExt cx="5550944" cy="1764205"/>
          </a:xfrm>
        </p:grpSpPr>
        <p:pic>
          <p:nvPicPr>
            <p:cNvPr id="27756" name="Picture 3" descr="12拷貝">
              <a:extLst>
                <a:ext uri="{FF2B5EF4-FFF2-40B4-BE49-F238E27FC236}">
                  <a16:creationId xmlns:a16="http://schemas.microsoft.com/office/drawing/2014/main" id="{C15EE681-7F22-42E1-B8F3-F98EE80E38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16" t="5011" r="9404" b="4784"/>
            <a:stretch>
              <a:fillRect/>
            </a:stretch>
          </p:blipFill>
          <p:spPr bwMode="auto">
            <a:xfrm>
              <a:off x="6178620" y="2176984"/>
              <a:ext cx="2774168" cy="1764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757" name="Picture 4" descr="11拷貝">
              <a:extLst>
                <a:ext uri="{FF2B5EF4-FFF2-40B4-BE49-F238E27FC236}">
                  <a16:creationId xmlns:a16="http://schemas.microsoft.com/office/drawing/2014/main" id="{BCEED3AF-8F99-41C8-A548-7B14CC1728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1844" y="2176985"/>
              <a:ext cx="2776776" cy="176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655" name="文字方塊 37">
            <a:extLst>
              <a:ext uri="{FF2B5EF4-FFF2-40B4-BE49-F238E27FC236}">
                <a16:creationId xmlns:a16="http://schemas.microsoft.com/office/drawing/2014/main" id="{1FB6184C-4AA9-4743-B0FA-9F0566A2BBCE}"/>
              </a:ext>
            </a:extLst>
          </p:cNvPr>
          <p:cNvSpPr txBox="1">
            <a:spLocks noChangeArrowheads="1"/>
          </p:cNvSpPr>
          <p:nvPr/>
        </p:nvSpPr>
        <p:spPr bwMode="auto">
          <a:xfrm>
            <a:off x="7964488" y="1949450"/>
            <a:ext cx="1017587" cy="400050"/>
          </a:xfrm>
          <a:prstGeom prst="rect">
            <a:avLst/>
          </a:prstGeom>
          <a:solidFill>
            <a:schemeClr val="tx1">
              <a:alpha val="5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lnSpc>
                <a:spcPts val="1200"/>
              </a:lnSpc>
              <a:spcBef>
                <a:spcPct val="0"/>
              </a:spcBef>
              <a:buClrTx/>
              <a:buFontTx/>
              <a:buNone/>
            </a:pPr>
            <a:r>
              <a:rPr lang="zh-TW" altLang="en-US" sz="1200">
                <a:solidFill>
                  <a:schemeClr val="bg1"/>
                </a:solidFill>
                <a:latin typeface="微軟正黑體" panose="020B0604030504040204" pitchFamily="34" charset="-120"/>
                <a:ea typeface="微軟正黑體" panose="020B0604030504040204" pitchFamily="34" charset="-120"/>
              </a:rPr>
              <a:t>各時段降溫效果分析圖</a:t>
            </a:r>
          </a:p>
        </p:txBody>
      </p:sp>
      <p:graphicFrame>
        <p:nvGraphicFramePr>
          <p:cNvPr id="6" name="表格 5">
            <a:extLst>
              <a:ext uri="{FF2B5EF4-FFF2-40B4-BE49-F238E27FC236}">
                <a16:creationId xmlns:a16="http://schemas.microsoft.com/office/drawing/2014/main" id="{E41F6DBD-8690-4C60-93AD-E21654240A22}"/>
              </a:ext>
            </a:extLst>
          </p:cNvPr>
          <p:cNvGraphicFramePr>
            <a:graphicFrameLocks noGrp="1"/>
          </p:cNvGraphicFramePr>
          <p:nvPr/>
        </p:nvGraphicFramePr>
        <p:xfrm>
          <a:off x="554038" y="4149725"/>
          <a:ext cx="8428037" cy="1973263"/>
        </p:xfrm>
        <a:graphic>
          <a:graphicData uri="http://schemas.openxmlformats.org/drawingml/2006/table">
            <a:tbl>
              <a:tblPr firstRow="1" firstCol="1" bandRow="1">
                <a:tableStyleId>{5C22544A-7EE6-4342-B048-85BDC9FD1C3A}</a:tableStyleId>
              </a:tblPr>
              <a:tblGrid>
                <a:gridCol w="1981002">
                  <a:extLst>
                    <a:ext uri="{9D8B030D-6E8A-4147-A177-3AD203B41FA5}">
                      <a16:colId xmlns:a16="http://schemas.microsoft.com/office/drawing/2014/main" val="20000"/>
                    </a:ext>
                  </a:extLst>
                </a:gridCol>
                <a:gridCol w="536407">
                  <a:extLst>
                    <a:ext uri="{9D8B030D-6E8A-4147-A177-3AD203B41FA5}">
                      <a16:colId xmlns:a16="http://schemas.microsoft.com/office/drawing/2014/main" val="20001"/>
                    </a:ext>
                  </a:extLst>
                </a:gridCol>
                <a:gridCol w="537330">
                  <a:extLst>
                    <a:ext uri="{9D8B030D-6E8A-4147-A177-3AD203B41FA5}">
                      <a16:colId xmlns:a16="http://schemas.microsoft.com/office/drawing/2014/main" val="20002"/>
                    </a:ext>
                  </a:extLst>
                </a:gridCol>
                <a:gridCol w="537330">
                  <a:extLst>
                    <a:ext uri="{9D8B030D-6E8A-4147-A177-3AD203B41FA5}">
                      <a16:colId xmlns:a16="http://schemas.microsoft.com/office/drawing/2014/main" val="20003"/>
                    </a:ext>
                  </a:extLst>
                </a:gridCol>
                <a:gridCol w="537330">
                  <a:extLst>
                    <a:ext uri="{9D8B030D-6E8A-4147-A177-3AD203B41FA5}">
                      <a16:colId xmlns:a16="http://schemas.microsoft.com/office/drawing/2014/main" val="20004"/>
                    </a:ext>
                  </a:extLst>
                </a:gridCol>
                <a:gridCol w="537330">
                  <a:extLst>
                    <a:ext uri="{9D8B030D-6E8A-4147-A177-3AD203B41FA5}">
                      <a16:colId xmlns:a16="http://schemas.microsoft.com/office/drawing/2014/main" val="20005"/>
                    </a:ext>
                  </a:extLst>
                </a:gridCol>
                <a:gridCol w="537330">
                  <a:extLst>
                    <a:ext uri="{9D8B030D-6E8A-4147-A177-3AD203B41FA5}">
                      <a16:colId xmlns:a16="http://schemas.microsoft.com/office/drawing/2014/main" val="20006"/>
                    </a:ext>
                  </a:extLst>
                </a:gridCol>
                <a:gridCol w="537330">
                  <a:extLst>
                    <a:ext uri="{9D8B030D-6E8A-4147-A177-3AD203B41FA5}">
                      <a16:colId xmlns:a16="http://schemas.microsoft.com/office/drawing/2014/main" val="20007"/>
                    </a:ext>
                  </a:extLst>
                </a:gridCol>
                <a:gridCol w="537330">
                  <a:extLst>
                    <a:ext uri="{9D8B030D-6E8A-4147-A177-3AD203B41FA5}">
                      <a16:colId xmlns:a16="http://schemas.microsoft.com/office/drawing/2014/main" val="20008"/>
                    </a:ext>
                  </a:extLst>
                </a:gridCol>
                <a:gridCol w="537330">
                  <a:extLst>
                    <a:ext uri="{9D8B030D-6E8A-4147-A177-3AD203B41FA5}">
                      <a16:colId xmlns:a16="http://schemas.microsoft.com/office/drawing/2014/main" val="20009"/>
                    </a:ext>
                  </a:extLst>
                </a:gridCol>
                <a:gridCol w="537330">
                  <a:extLst>
                    <a:ext uri="{9D8B030D-6E8A-4147-A177-3AD203B41FA5}">
                      <a16:colId xmlns:a16="http://schemas.microsoft.com/office/drawing/2014/main" val="20010"/>
                    </a:ext>
                  </a:extLst>
                </a:gridCol>
                <a:gridCol w="537330">
                  <a:extLst>
                    <a:ext uri="{9D8B030D-6E8A-4147-A177-3AD203B41FA5}">
                      <a16:colId xmlns:a16="http://schemas.microsoft.com/office/drawing/2014/main" val="20011"/>
                    </a:ext>
                  </a:extLst>
                </a:gridCol>
                <a:gridCol w="537330">
                  <a:extLst>
                    <a:ext uri="{9D8B030D-6E8A-4147-A177-3AD203B41FA5}">
                      <a16:colId xmlns:a16="http://schemas.microsoft.com/office/drawing/2014/main" val="20012"/>
                    </a:ext>
                  </a:extLst>
                </a:gridCol>
              </a:tblGrid>
              <a:tr h="60178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sz="800" kern="0" dirty="0">
                          <a:effectLst/>
                        </a:rPr>
                        <a:t>　</a:t>
                      </a:r>
                      <a:r>
                        <a:rPr lang="zh-TW" altLang="en-US" sz="1200" kern="0" dirty="0">
                          <a:effectLst/>
                          <a:latin typeface="微軟正黑體" panose="020B0604030504040204" pitchFamily="34" charset="-120"/>
                          <a:ea typeface="微軟正黑體" panose="020B0604030504040204" pitchFamily="34" charset="-120"/>
                        </a:rPr>
                        <a:t>時段</a:t>
                      </a:r>
                      <a:endParaRPr lang="zh-TW" sz="1200" kern="100" dirty="0">
                        <a:effectLst/>
                        <a:latin typeface="Calibri"/>
                        <a:ea typeface="新細明體"/>
                        <a:cs typeface="Times New Roman"/>
                      </a:endParaRPr>
                    </a:p>
                  </a:txBody>
                  <a:tcPr marL="17779" marR="17779" marT="0" marB="0" anchor="ctr">
                    <a:solidFill>
                      <a:schemeClr val="tx2"/>
                    </a:solidFill>
                  </a:tcPr>
                </a:tc>
                <a:tc>
                  <a:txBody>
                    <a:bodyPr/>
                    <a:lstStyle/>
                    <a:p>
                      <a:pPr algn="ctr">
                        <a:spcAft>
                          <a:spcPts val="0"/>
                        </a:spcAft>
                      </a:pPr>
                      <a:r>
                        <a:rPr lang="en-US" sz="800" kern="0" dirty="0">
                          <a:effectLst/>
                        </a:rPr>
                        <a:t>06:00~</a:t>
                      </a:r>
                      <a:endParaRPr lang="zh-TW" sz="1200" kern="100" dirty="0">
                        <a:effectLst/>
                      </a:endParaRPr>
                    </a:p>
                    <a:p>
                      <a:pPr algn="ctr">
                        <a:spcAft>
                          <a:spcPts val="0"/>
                        </a:spcAft>
                      </a:pPr>
                      <a:r>
                        <a:rPr lang="en-US" sz="800" kern="0" dirty="0">
                          <a:effectLst/>
                        </a:rPr>
                        <a:t>08:00</a:t>
                      </a:r>
                      <a:br>
                        <a:rPr lang="en-US" sz="800" kern="0" dirty="0">
                          <a:effectLst/>
                        </a:rPr>
                      </a:br>
                      <a:r>
                        <a:rPr lang="en-US" sz="800" kern="0" dirty="0">
                          <a:effectLst/>
                        </a:rPr>
                        <a:t>(</a:t>
                      </a:r>
                      <a:r>
                        <a:rPr lang="zh-TW" sz="800" kern="0" dirty="0">
                          <a:effectLst/>
                        </a:rPr>
                        <a:t>℃</a:t>
                      </a:r>
                      <a:r>
                        <a:rPr lang="en-US" sz="800" kern="0" dirty="0">
                          <a:effectLst/>
                        </a:rPr>
                        <a:t>)</a:t>
                      </a:r>
                      <a:endParaRPr lang="zh-TW" sz="1200" kern="100" dirty="0">
                        <a:effectLst/>
                        <a:latin typeface="Calibri"/>
                        <a:ea typeface="新細明體"/>
                        <a:cs typeface="Times New Roman"/>
                      </a:endParaRPr>
                    </a:p>
                  </a:txBody>
                  <a:tcPr marL="17779" marR="17779" marT="0" marB="0" anchor="ctr">
                    <a:solidFill>
                      <a:schemeClr val="tx2"/>
                    </a:solidFill>
                  </a:tcPr>
                </a:tc>
                <a:tc>
                  <a:txBody>
                    <a:bodyPr/>
                    <a:lstStyle/>
                    <a:p>
                      <a:pPr algn="ctr">
                        <a:spcAft>
                          <a:spcPts val="0"/>
                        </a:spcAft>
                      </a:pPr>
                      <a:r>
                        <a:rPr lang="en-US" sz="800" kern="0" dirty="0">
                          <a:effectLst/>
                        </a:rPr>
                        <a:t>08:00~</a:t>
                      </a:r>
                      <a:endParaRPr lang="zh-TW" sz="1200" kern="100" dirty="0">
                        <a:effectLst/>
                      </a:endParaRPr>
                    </a:p>
                    <a:p>
                      <a:pPr algn="ctr">
                        <a:spcAft>
                          <a:spcPts val="0"/>
                        </a:spcAft>
                      </a:pPr>
                      <a:r>
                        <a:rPr lang="en-US" sz="800" kern="0" dirty="0">
                          <a:effectLst/>
                        </a:rPr>
                        <a:t>10:00</a:t>
                      </a:r>
                      <a:br>
                        <a:rPr lang="en-US" sz="800" kern="0" dirty="0">
                          <a:effectLst/>
                        </a:rPr>
                      </a:br>
                      <a:r>
                        <a:rPr lang="en-US" sz="800" kern="0" dirty="0">
                          <a:effectLst/>
                        </a:rPr>
                        <a:t>(</a:t>
                      </a:r>
                      <a:r>
                        <a:rPr lang="zh-TW" sz="800" kern="0" dirty="0">
                          <a:effectLst/>
                        </a:rPr>
                        <a:t>℃</a:t>
                      </a:r>
                      <a:r>
                        <a:rPr lang="en-US" sz="800" kern="0" dirty="0">
                          <a:effectLst/>
                        </a:rPr>
                        <a:t>)</a:t>
                      </a:r>
                      <a:endParaRPr lang="zh-TW" sz="1200" kern="100" dirty="0">
                        <a:effectLst/>
                        <a:latin typeface="Calibri"/>
                        <a:ea typeface="新細明體"/>
                        <a:cs typeface="Times New Roman"/>
                      </a:endParaRPr>
                    </a:p>
                  </a:txBody>
                  <a:tcPr marL="17779" marR="17779" marT="0" marB="0" anchor="ctr">
                    <a:solidFill>
                      <a:schemeClr val="tx2"/>
                    </a:solidFill>
                  </a:tcPr>
                </a:tc>
                <a:tc>
                  <a:txBody>
                    <a:bodyPr/>
                    <a:lstStyle/>
                    <a:p>
                      <a:pPr algn="ctr">
                        <a:spcAft>
                          <a:spcPts val="0"/>
                        </a:spcAft>
                      </a:pPr>
                      <a:r>
                        <a:rPr lang="en-US" sz="800" kern="0" dirty="0">
                          <a:effectLst/>
                        </a:rPr>
                        <a:t>10:00~</a:t>
                      </a:r>
                      <a:endParaRPr lang="zh-TW" sz="1200" kern="100" dirty="0">
                        <a:effectLst/>
                      </a:endParaRPr>
                    </a:p>
                    <a:p>
                      <a:pPr algn="ctr">
                        <a:spcAft>
                          <a:spcPts val="0"/>
                        </a:spcAft>
                      </a:pPr>
                      <a:r>
                        <a:rPr lang="en-US" sz="800" kern="0" dirty="0">
                          <a:effectLst/>
                        </a:rPr>
                        <a:t>12:00</a:t>
                      </a:r>
                      <a:br>
                        <a:rPr lang="en-US" sz="800" kern="0" dirty="0">
                          <a:effectLst/>
                        </a:rPr>
                      </a:br>
                      <a:r>
                        <a:rPr lang="en-US" sz="800" kern="0" dirty="0">
                          <a:effectLst/>
                        </a:rPr>
                        <a:t>(</a:t>
                      </a:r>
                      <a:r>
                        <a:rPr lang="zh-TW" sz="800" kern="0" dirty="0">
                          <a:effectLst/>
                        </a:rPr>
                        <a:t>℃</a:t>
                      </a:r>
                      <a:r>
                        <a:rPr lang="en-US" sz="800" kern="0" dirty="0">
                          <a:effectLst/>
                        </a:rPr>
                        <a:t>)</a:t>
                      </a:r>
                      <a:endParaRPr lang="zh-TW" sz="1200" kern="100" dirty="0">
                        <a:effectLst/>
                        <a:latin typeface="Calibri"/>
                        <a:ea typeface="新細明體"/>
                        <a:cs typeface="Times New Roman"/>
                      </a:endParaRPr>
                    </a:p>
                  </a:txBody>
                  <a:tcPr marL="17779" marR="17779" marT="0" marB="0" anchor="ctr">
                    <a:solidFill>
                      <a:schemeClr val="tx2"/>
                    </a:solidFill>
                  </a:tcPr>
                </a:tc>
                <a:tc>
                  <a:txBody>
                    <a:bodyPr/>
                    <a:lstStyle/>
                    <a:p>
                      <a:pPr algn="ctr">
                        <a:spcAft>
                          <a:spcPts val="0"/>
                        </a:spcAft>
                      </a:pPr>
                      <a:r>
                        <a:rPr lang="en-US" sz="800" kern="0" dirty="0">
                          <a:effectLst/>
                        </a:rPr>
                        <a:t>12:00~</a:t>
                      </a:r>
                      <a:endParaRPr lang="zh-TW" sz="1200" kern="100" dirty="0">
                        <a:effectLst/>
                      </a:endParaRPr>
                    </a:p>
                    <a:p>
                      <a:pPr algn="ctr">
                        <a:spcAft>
                          <a:spcPts val="0"/>
                        </a:spcAft>
                      </a:pPr>
                      <a:r>
                        <a:rPr lang="en-US" sz="800" kern="0" dirty="0">
                          <a:effectLst/>
                        </a:rPr>
                        <a:t>14:00</a:t>
                      </a:r>
                      <a:br>
                        <a:rPr lang="en-US" sz="800" kern="0" dirty="0">
                          <a:effectLst/>
                        </a:rPr>
                      </a:br>
                      <a:r>
                        <a:rPr lang="en-US" sz="800" kern="0" dirty="0">
                          <a:effectLst/>
                        </a:rPr>
                        <a:t>(</a:t>
                      </a:r>
                      <a:r>
                        <a:rPr lang="zh-TW" sz="800" kern="0" dirty="0">
                          <a:effectLst/>
                        </a:rPr>
                        <a:t>℃</a:t>
                      </a:r>
                      <a:r>
                        <a:rPr lang="en-US" sz="800" kern="0" dirty="0">
                          <a:effectLst/>
                        </a:rPr>
                        <a:t>)</a:t>
                      </a:r>
                      <a:endParaRPr lang="zh-TW" sz="1200" kern="100" dirty="0">
                        <a:effectLst/>
                        <a:latin typeface="Calibri"/>
                        <a:ea typeface="新細明體"/>
                        <a:cs typeface="Times New Roman"/>
                      </a:endParaRPr>
                    </a:p>
                  </a:txBody>
                  <a:tcPr marL="17779" marR="17779" marT="0" marB="0" anchor="ctr">
                    <a:solidFill>
                      <a:schemeClr val="tx2"/>
                    </a:solidFill>
                  </a:tcPr>
                </a:tc>
                <a:tc>
                  <a:txBody>
                    <a:bodyPr/>
                    <a:lstStyle/>
                    <a:p>
                      <a:pPr algn="ctr">
                        <a:spcAft>
                          <a:spcPts val="0"/>
                        </a:spcAft>
                      </a:pPr>
                      <a:r>
                        <a:rPr lang="en-US" sz="800" kern="0" dirty="0">
                          <a:effectLst/>
                        </a:rPr>
                        <a:t>14:00~</a:t>
                      </a:r>
                      <a:endParaRPr lang="zh-TW" sz="1200" kern="100" dirty="0">
                        <a:effectLst/>
                      </a:endParaRPr>
                    </a:p>
                    <a:p>
                      <a:pPr algn="ctr">
                        <a:spcAft>
                          <a:spcPts val="0"/>
                        </a:spcAft>
                      </a:pPr>
                      <a:r>
                        <a:rPr lang="en-US" sz="800" kern="0" dirty="0">
                          <a:effectLst/>
                        </a:rPr>
                        <a:t>16:00</a:t>
                      </a:r>
                      <a:br>
                        <a:rPr lang="en-US" sz="800" kern="0" dirty="0">
                          <a:effectLst/>
                        </a:rPr>
                      </a:br>
                      <a:r>
                        <a:rPr lang="en-US" sz="800" kern="0" dirty="0">
                          <a:effectLst/>
                        </a:rPr>
                        <a:t>(</a:t>
                      </a:r>
                      <a:r>
                        <a:rPr lang="zh-TW" sz="800" kern="0" dirty="0">
                          <a:effectLst/>
                        </a:rPr>
                        <a:t>℃</a:t>
                      </a:r>
                      <a:r>
                        <a:rPr lang="en-US" sz="800" kern="0" dirty="0">
                          <a:effectLst/>
                        </a:rPr>
                        <a:t>)</a:t>
                      </a:r>
                      <a:endParaRPr lang="zh-TW" sz="1200" kern="100" dirty="0">
                        <a:effectLst/>
                        <a:latin typeface="Calibri"/>
                        <a:ea typeface="新細明體"/>
                        <a:cs typeface="Times New Roman"/>
                      </a:endParaRPr>
                    </a:p>
                  </a:txBody>
                  <a:tcPr marL="17779" marR="17779" marT="0" marB="0" anchor="ctr">
                    <a:solidFill>
                      <a:schemeClr val="tx2"/>
                    </a:solidFill>
                  </a:tcPr>
                </a:tc>
                <a:tc>
                  <a:txBody>
                    <a:bodyPr/>
                    <a:lstStyle/>
                    <a:p>
                      <a:pPr algn="ctr">
                        <a:spcAft>
                          <a:spcPts val="0"/>
                        </a:spcAft>
                      </a:pPr>
                      <a:r>
                        <a:rPr lang="en-US" sz="800" kern="0" dirty="0">
                          <a:effectLst/>
                        </a:rPr>
                        <a:t>16:00~</a:t>
                      </a:r>
                      <a:endParaRPr lang="zh-TW" sz="1200" kern="100" dirty="0">
                        <a:effectLst/>
                      </a:endParaRPr>
                    </a:p>
                    <a:p>
                      <a:pPr algn="ctr">
                        <a:spcAft>
                          <a:spcPts val="0"/>
                        </a:spcAft>
                      </a:pPr>
                      <a:r>
                        <a:rPr lang="en-US" sz="800" kern="0" dirty="0">
                          <a:effectLst/>
                        </a:rPr>
                        <a:t>18:00</a:t>
                      </a:r>
                      <a:br>
                        <a:rPr lang="en-US" sz="800" kern="0" dirty="0">
                          <a:effectLst/>
                        </a:rPr>
                      </a:br>
                      <a:r>
                        <a:rPr lang="en-US" sz="800" kern="0" dirty="0">
                          <a:effectLst/>
                        </a:rPr>
                        <a:t>(</a:t>
                      </a:r>
                      <a:r>
                        <a:rPr lang="zh-TW" sz="800" kern="0" dirty="0">
                          <a:effectLst/>
                        </a:rPr>
                        <a:t>℃</a:t>
                      </a:r>
                      <a:r>
                        <a:rPr lang="en-US" sz="800" kern="0" dirty="0">
                          <a:effectLst/>
                        </a:rPr>
                        <a:t>)</a:t>
                      </a:r>
                      <a:endParaRPr lang="zh-TW" sz="1200" kern="100" dirty="0">
                        <a:effectLst/>
                        <a:latin typeface="Calibri"/>
                        <a:ea typeface="新細明體"/>
                        <a:cs typeface="Times New Roman"/>
                      </a:endParaRPr>
                    </a:p>
                  </a:txBody>
                  <a:tcPr marL="17779" marR="17779" marT="0" marB="0" anchor="ctr">
                    <a:solidFill>
                      <a:schemeClr val="tx2"/>
                    </a:solidFill>
                  </a:tcPr>
                </a:tc>
                <a:tc>
                  <a:txBody>
                    <a:bodyPr/>
                    <a:lstStyle/>
                    <a:p>
                      <a:pPr algn="ctr">
                        <a:spcAft>
                          <a:spcPts val="0"/>
                        </a:spcAft>
                      </a:pPr>
                      <a:r>
                        <a:rPr lang="en-US" sz="800" kern="0" dirty="0">
                          <a:effectLst/>
                        </a:rPr>
                        <a:t>18:00~</a:t>
                      </a:r>
                      <a:endParaRPr lang="zh-TW" sz="1200" kern="100" dirty="0">
                        <a:effectLst/>
                      </a:endParaRPr>
                    </a:p>
                    <a:p>
                      <a:pPr algn="ctr">
                        <a:spcAft>
                          <a:spcPts val="0"/>
                        </a:spcAft>
                      </a:pPr>
                      <a:r>
                        <a:rPr lang="en-US" sz="800" kern="0" dirty="0">
                          <a:effectLst/>
                        </a:rPr>
                        <a:t>20:00</a:t>
                      </a:r>
                      <a:br>
                        <a:rPr lang="en-US" sz="800" kern="0" dirty="0">
                          <a:effectLst/>
                        </a:rPr>
                      </a:br>
                      <a:r>
                        <a:rPr lang="en-US" sz="800" kern="0" dirty="0">
                          <a:effectLst/>
                        </a:rPr>
                        <a:t>(</a:t>
                      </a:r>
                      <a:r>
                        <a:rPr lang="zh-TW" sz="800" kern="0" dirty="0">
                          <a:effectLst/>
                        </a:rPr>
                        <a:t>℃</a:t>
                      </a:r>
                      <a:r>
                        <a:rPr lang="en-US" sz="800" kern="0" dirty="0">
                          <a:effectLst/>
                        </a:rPr>
                        <a:t>)</a:t>
                      </a:r>
                      <a:endParaRPr lang="zh-TW" sz="1200" kern="100" dirty="0">
                        <a:effectLst/>
                        <a:latin typeface="Calibri"/>
                        <a:ea typeface="新細明體"/>
                        <a:cs typeface="Times New Roman"/>
                      </a:endParaRPr>
                    </a:p>
                  </a:txBody>
                  <a:tcPr marL="17779" marR="17779" marT="0" marB="0" anchor="ctr">
                    <a:solidFill>
                      <a:schemeClr val="tx2"/>
                    </a:solidFill>
                  </a:tcPr>
                </a:tc>
                <a:tc>
                  <a:txBody>
                    <a:bodyPr/>
                    <a:lstStyle/>
                    <a:p>
                      <a:pPr algn="ctr">
                        <a:spcAft>
                          <a:spcPts val="0"/>
                        </a:spcAft>
                      </a:pPr>
                      <a:r>
                        <a:rPr lang="en-US" sz="800" kern="0" dirty="0">
                          <a:effectLst/>
                        </a:rPr>
                        <a:t>20:00~</a:t>
                      </a:r>
                      <a:endParaRPr lang="zh-TW" sz="1200" kern="100" dirty="0">
                        <a:effectLst/>
                      </a:endParaRPr>
                    </a:p>
                    <a:p>
                      <a:pPr algn="ctr">
                        <a:spcAft>
                          <a:spcPts val="0"/>
                        </a:spcAft>
                      </a:pPr>
                      <a:r>
                        <a:rPr lang="en-US" sz="800" kern="0" dirty="0">
                          <a:effectLst/>
                        </a:rPr>
                        <a:t>22:00</a:t>
                      </a:r>
                      <a:br>
                        <a:rPr lang="en-US" sz="800" kern="0" dirty="0">
                          <a:effectLst/>
                        </a:rPr>
                      </a:br>
                      <a:r>
                        <a:rPr lang="en-US" sz="800" kern="0" dirty="0">
                          <a:effectLst/>
                        </a:rPr>
                        <a:t>(</a:t>
                      </a:r>
                      <a:r>
                        <a:rPr lang="zh-TW" sz="800" kern="0" dirty="0">
                          <a:effectLst/>
                        </a:rPr>
                        <a:t>℃</a:t>
                      </a:r>
                      <a:r>
                        <a:rPr lang="en-US" sz="800" kern="0" dirty="0">
                          <a:effectLst/>
                        </a:rPr>
                        <a:t>)</a:t>
                      </a:r>
                      <a:endParaRPr lang="zh-TW" sz="1200" kern="100" dirty="0">
                        <a:effectLst/>
                        <a:latin typeface="Calibri"/>
                        <a:ea typeface="新細明體"/>
                        <a:cs typeface="Times New Roman"/>
                      </a:endParaRPr>
                    </a:p>
                  </a:txBody>
                  <a:tcPr marL="17779" marR="17779" marT="0" marB="0" anchor="ctr">
                    <a:solidFill>
                      <a:schemeClr val="tx2"/>
                    </a:solidFill>
                  </a:tcPr>
                </a:tc>
                <a:tc>
                  <a:txBody>
                    <a:bodyPr/>
                    <a:lstStyle/>
                    <a:p>
                      <a:pPr algn="ctr">
                        <a:spcAft>
                          <a:spcPts val="0"/>
                        </a:spcAft>
                      </a:pPr>
                      <a:r>
                        <a:rPr lang="en-US" sz="800" kern="0" dirty="0">
                          <a:effectLst/>
                        </a:rPr>
                        <a:t>22:00~</a:t>
                      </a:r>
                      <a:endParaRPr lang="zh-TW" sz="1200" kern="100" dirty="0">
                        <a:effectLst/>
                      </a:endParaRPr>
                    </a:p>
                    <a:p>
                      <a:pPr algn="ctr">
                        <a:spcAft>
                          <a:spcPts val="0"/>
                        </a:spcAft>
                      </a:pPr>
                      <a:r>
                        <a:rPr lang="en-US" sz="800" kern="0" dirty="0">
                          <a:effectLst/>
                        </a:rPr>
                        <a:t>24:00</a:t>
                      </a:r>
                      <a:br>
                        <a:rPr lang="en-US" sz="800" kern="0" dirty="0">
                          <a:effectLst/>
                        </a:rPr>
                      </a:br>
                      <a:r>
                        <a:rPr lang="en-US" sz="800" kern="0" dirty="0">
                          <a:effectLst/>
                        </a:rPr>
                        <a:t>(</a:t>
                      </a:r>
                      <a:r>
                        <a:rPr lang="zh-TW" sz="800" kern="0" dirty="0">
                          <a:effectLst/>
                        </a:rPr>
                        <a:t>℃</a:t>
                      </a:r>
                      <a:r>
                        <a:rPr lang="en-US" sz="800" kern="0" dirty="0">
                          <a:effectLst/>
                        </a:rPr>
                        <a:t>)</a:t>
                      </a:r>
                      <a:endParaRPr lang="zh-TW" sz="1200" kern="100" dirty="0">
                        <a:effectLst/>
                        <a:latin typeface="Calibri"/>
                        <a:ea typeface="新細明體"/>
                        <a:cs typeface="Times New Roman"/>
                      </a:endParaRPr>
                    </a:p>
                  </a:txBody>
                  <a:tcPr marL="17779" marR="17779" marT="0" marB="0" anchor="ctr">
                    <a:solidFill>
                      <a:schemeClr val="tx2"/>
                    </a:solidFill>
                  </a:tcPr>
                </a:tc>
                <a:tc>
                  <a:txBody>
                    <a:bodyPr/>
                    <a:lstStyle/>
                    <a:p>
                      <a:pPr algn="ctr">
                        <a:spcAft>
                          <a:spcPts val="0"/>
                        </a:spcAft>
                      </a:pPr>
                      <a:r>
                        <a:rPr lang="en-US" sz="800" kern="0" dirty="0">
                          <a:effectLst/>
                        </a:rPr>
                        <a:t>24:00~</a:t>
                      </a:r>
                      <a:endParaRPr lang="zh-TW" sz="1200" kern="100" dirty="0">
                        <a:effectLst/>
                      </a:endParaRPr>
                    </a:p>
                    <a:p>
                      <a:pPr algn="ctr">
                        <a:spcAft>
                          <a:spcPts val="0"/>
                        </a:spcAft>
                      </a:pPr>
                      <a:r>
                        <a:rPr lang="en-US" sz="800" kern="0" dirty="0">
                          <a:effectLst/>
                        </a:rPr>
                        <a:t>02:00</a:t>
                      </a:r>
                      <a:br>
                        <a:rPr lang="en-US" sz="800" kern="0" dirty="0">
                          <a:effectLst/>
                        </a:rPr>
                      </a:br>
                      <a:r>
                        <a:rPr lang="en-US" sz="800" kern="0" dirty="0">
                          <a:effectLst/>
                        </a:rPr>
                        <a:t>(</a:t>
                      </a:r>
                      <a:r>
                        <a:rPr lang="zh-TW" sz="800" kern="0" dirty="0">
                          <a:effectLst/>
                        </a:rPr>
                        <a:t>℃</a:t>
                      </a:r>
                      <a:r>
                        <a:rPr lang="en-US" sz="800" kern="0" dirty="0">
                          <a:effectLst/>
                        </a:rPr>
                        <a:t>)</a:t>
                      </a:r>
                      <a:endParaRPr lang="zh-TW" sz="1200" kern="100" dirty="0">
                        <a:effectLst/>
                        <a:latin typeface="Calibri"/>
                        <a:ea typeface="新細明體"/>
                        <a:cs typeface="Times New Roman"/>
                      </a:endParaRPr>
                    </a:p>
                  </a:txBody>
                  <a:tcPr marL="17779" marR="17779" marT="0" marB="0" anchor="ctr">
                    <a:solidFill>
                      <a:schemeClr val="tx2"/>
                    </a:solidFill>
                  </a:tcPr>
                </a:tc>
                <a:tc>
                  <a:txBody>
                    <a:bodyPr/>
                    <a:lstStyle/>
                    <a:p>
                      <a:pPr algn="ctr">
                        <a:spcAft>
                          <a:spcPts val="0"/>
                        </a:spcAft>
                      </a:pPr>
                      <a:r>
                        <a:rPr lang="en-US" sz="800" kern="0" dirty="0">
                          <a:effectLst/>
                        </a:rPr>
                        <a:t>02:00~</a:t>
                      </a:r>
                      <a:endParaRPr lang="zh-TW" sz="1200" kern="100" dirty="0">
                        <a:effectLst/>
                      </a:endParaRPr>
                    </a:p>
                    <a:p>
                      <a:pPr algn="ctr">
                        <a:spcAft>
                          <a:spcPts val="0"/>
                        </a:spcAft>
                      </a:pPr>
                      <a:r>
                        <a:rPr lang="en-US" sz="800" kern="0" dirty="0">
                          <a:effectLst/>
                        </a:rPr>
                        <a:t>04:00</a:t>
                      </a:r>
                      <a:br>
                        <a:rPr lang="en-US" sz="800" kern="0" dirty="0">
                          <a:effectLst/>
                        </a:rPr>
                      </a:br>
                      <a:r>
                        <a:rPr lang="en-US" sz="800" kern="0" dirty="0">
                          <a:effectLst/>
                        </a:rPr>
                        <a:t>(</a:t>
                      </a:r>
                      <a:r>
                        <a:rPr lang="zh-TW" sz="800" kern="0" dirty="0">
                          <a:effectLst/>
                        </a:rPr>
                        <a:t>℃</a:t>
                      </a:r>
                      <a:r>
                        <a:rPr lang="en-US" sz="800" kern="0" dirty="0">
                          <a:effectLst/>
                        </a:rPr>
                        <a:t>)</a:t>
                      </a:r>
                      <a:endParaRPr lang="zh-TW" sz="1200" kern="100" dirty="0">
                        <a:effectLst/>
                        <a:latin typeface="Calibri"/>
                        <a:ea typeface="新細明體"/>
                        <a:cs typeface="Times New Roman"/>
                      </a:endParaRPr>
                    </a:p>
                  </a:txBody>
                  <a:tcPr marL="17779" marR="17779" marT="0" marB="0" anchor="ctr">
                    <a:solidFill>
                      <a:schemeClr val="tx2"/>
                    </a:solidFill>
                  </a:tcPr>
                </a:tc>
                <a:tc>
                  <a:txBody>
                    <a:bodyPr/>
                    <a:lstStyle/>
                    <a:p>
                      <a:pPr algn="ctr">
                        <a:spcAft>
                          <a:spcPts val="0"/>
                        </a:spcAft>
                      </a:pPr>
                      <a:r>
                        <a:rPr lang="en-US" sz="800" kern="0" dirty="0">
                          <a:effectLst/>
                        </a:rPr>
                        <a:t>04:00~</a:t>
                      </a:r>
                      <a:endParaRPr lang="zh-TW" sz="1200" kern="100" dirty="0">
                        <a:effectLst/>
                      </a:endParaRPr>
                    </a:p>
                    <a:p>
                      <a:pPr algn="ctr">
                        <a:spcAft>
                          <a:spcPts val="0"/>
                        </a:spcAft>
                      </a:pPr>
                      <a:r>
                        <a:rPr lang="en-US" sz="800" kern="0" dirty="0">
                          <a:effectLst/>
                        </a:rPr>
                        <a:t>06:00</a:t>
                      </a:r>
                      <a:br>
                        <a:rPr lang="en-US" sz="800" kern="0" dirty="0">
                          <a:effectLst/>
                        </a:rPr>
                      </a:br>
                      <a:r>
                        <a:rPr lang="en-US" sz="800" kern="0" dirty="0">
                          <a:effectLst/>
                        </a:rPr>
                        <a:t>(</a:t>
                      </a:r>
                      <a:r>
                        <a:rPr lang="zh-TW" sz="800" kern="0" dirty="0">
                          <a:effectLst/>
                        </a:rPr>
                        <a:t>℃</a:t>
                      </a:r>
                      <a:r>
                        <a:rPr lang="en-US" sz="800" kern="0" dirty="0">
                          <a:effectLst/>
                        </a:rPr>
                        <a:t>)</a:t>
                      </a:r>
                      <a:endParaRPr lang="zh-TW" sz="1200" kern="100" dirty="0">
                        <a:effectLst/>
                        <a:latin typeface="Calibri"/>
                        <a:ea typeface="新細明體"/>
                        <a:cs typeface="Times New Roman"/>
                      </a:endParaRPr>
                    </a:p>
                  </a:txBody>
                  <a:tcPr marL="17779" marR="17779" marT="0" marB="0" anchor="ctr">
                    <a:solidFill>
                      <a:schemeClr val="tx2"/>
                    </a:solidFill>
                  </a:tcPr>
                </a:tc>
                <a:extLst>
                  <a:ext uri="{0D108BD9-81ED-4DB2-BD59-A6C34878D82A}">
                    <a16:rowId xmlns:a16="http://schemas.microsoft.com/office/drawing/2014/main" val="10000"/>
                  </a:ext>
                </a:extLst>
              </a:tr>
              <a:tr h="274295">
                <a:tc>
                  <a:txBody>
                    <a:bodyPr/>
                    <a:lstStyle/>
                    <a:p>
                      <a:pPr>
                        <a:spcAft>
                          <a:spcPts val="0"/>
                        </a:spcAft>
                      </a:pPr>
                      <a:r>
                        <a:rPr lang="zh-TW" sz="1200" kern="0">
                          <a:effectLst/>
                          <a:latin typeface="微軟正黑體" panose="020B0604030504040204" pitchFamily="34" charset="-120"/>
                          <a:ea typeface="微軟正黑體" panose="020B0604030504040204" pitchFamily="34" charset="-120"/>
                        </a:rPr>
                        <a:t>屋頂磁磚表面溫度</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30.6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31.1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33.2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36.1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38.2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38.1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36.7</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35.3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34.1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33.1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32.2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31.4</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extLst>
                  <a:ext uri="{0D108BD9-81ED-4DB2-BD59-A6C34878D82A}">
                    <a16:rowId xmlns:a16="http://schemas.microsoft.com/office/drawing/2014/main" val="10001"/>
                  </a:ext>
                </a:extLst>
              </a:tr>
              <a:tr h="274295">
                <a:tc>
                  <a:txBody>
                    <a:bodyPr/>
                    <a:lstStyle/>
                    <a:p>
                      <a:pPr>
                        <a:spcAft>
                          <a:spcPts val="0"/>
                        </a:spcAft>
                      </a:pPr>
                      <a:r>
                        <a:rPr lang="zh-TW" sz="1200" kern="0">
                          <a:effectLst/>
                          <a:latin typeface="微軟正黑體" panose="020B0604030504040204" pitchFamily="34" charset="-120"/>
                          <a:ea typeface="微軟正黑體" panose="020B0604030504040204" pitchFamily="34" charset="-120"/>
                        </a:rPr>
                        <a:t>土培茴香蒼蒲降溫效果</a:t>
                      </a:r>
                      <a:r>
                        <a:rPr lang="en-US" sz="1200" kern="0">
                          <a:effectLst/>
                          <a:latin typeface="微軟正黑體" panose="020B0604030504040204" pitchFamily="34" charset="-120"/>
                          <a:ea typeface="微軟正黑體" panose="020B0604030504040204" pitchFamily="34" charset="-120"/>
                        </a:rPr>
                        <a:t>(I)</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11.8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20.7</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21.9</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17.2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6.8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1.9</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1.5</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0.9</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0.7</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extLst>
                  <a:ext uri="{0D108BD9-81ED-4DB2-BD59-A6C34878D82A}">
                    <a16:rowId xmlns:a16="http://schemas.microsoft.com/office/drawing/2014/main" val="10002"/>
                  </a:ext>
                </a:extLst>
              </a:tr>
              <a:tr h="274295">
                <a:tc>
                  <a:txBody>
                    <a:bodyPr/>
                    <a:lstStyle/>
                    <a:p>
                      <a:pPr>
                        <a:spcAft>
                          <a:spcPts val="0"/>
                        </a:spcAft>
                      </a:pPr>
                      <a:r>
                        <a:rPr lang="zh-TW" sz="1200" kern="0" dirty="0">
                          <a:effectLst/>
                          <a:latin typeface="微軟正黑體" panose="020B0604030504040204" pitchFamily="34" charset="-120"/>
                          <a:ea typeface="微軟正黑體" panose="020B0604030504040204" pitchFamily="34" charset="-120"/>
                        </a:rPr>
                        <a:t>水培茴香蒼蒲降溫效果</a:t>
                      </a:r>
                      <a:r>
                        <a:rPr lang="en-US" sz="1200" kern="0" dirty="0">
                          <a:effectLst/>
                          <a:latin typeface="微軟正黑體" panose="020B0604030504040204" pitchFamily="34" charset="-120"/>
                          <a:ea typeface="微軟正黑體" panose="020B0604030504040204" pitchFamily="34" charset="-120"/>
                        </a:rPr>
                        <a:t>(I)</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10.5</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17.1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17.4</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12.2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dirty="0">
                          <a:effectLst/>
                          <a:latin typeface="微軟正黑體" panose="020B0604030504040204" pitchFamily="34" charset="-120"/>
                          <a:ea typeface="微軟正黑體" panose="020B0604030504040204" pitchFamily="34" charset="-120"/>
                        </a:rPr>
                        <a:t>2.7</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-0.5</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extLst>
                  <a:ext uri="{0D108BD9-81ED-4DB2-BD59-A6C34878D82A}">
                    <a16:rowId xmlns:a16="http://schemas.microsoft.com/office/drawing/2014/main" val="10003"/>
                  </a:ext>
                </a:extLst>
              </a:tr>
              <a:tr h="274295">
                <a:tc>
                  <a:txBody>
                    <a:bodyPr/>
                    <a:lstStyle/>
                    <a:p>
                      <a:pPr>
                        <a:spcAft>
                          <a:spcPts val="0"/>
                        </a:spcAft>
                      </a:pPr>
                      <a:r>
                        <a:rPr lang="zh-TW" sz="1200" kern="0" dirty="0">
                          <a:effectLst/>
                          <a:latin typeface="微軟正黑體" panose="020B0604030504040204" pitchFamily="34" charset="-120"/>
                          <a:ea typeface="微軟正黑體" panose="020B0604030504040204" pitchFamily="34" charset="-120"/>
                        </a:rPr>
                        <a:t>土培茴香蒼蒲降溫效果</a:t>
                      </a:r>
                      <a:r>
                        <a:rPr lang="en-US" sz="1200" kern="0" dirty="0">
                          <a:effectLst/>
                          <a:latin typeface="微軟正黑體" panose="020B0604030504040204" pitchFamily="34" charset="-120"/>
                          <a:ea typeface="微軟正黑體" panose="020B0604030504040204" pitchFamily="34" charset="-120"/>
                        </a:rPr>
                        <a:t>(II)</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11.7</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20.6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21.9</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17.1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dirty="0">
                          <a:effectLst/>
                          <a:latin typeface="微軟正黑體" panose="020B0604030504040204" pitchFamily="34" charset="-120"/>
                          <a:ea typeface="微軟正黑體" panose="020B0604030504040204" pitchFamily="34" charset="-120"/>
                        </a:rPr>
                        <a:t>6.7</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1.4</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0.5</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0.6</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extLst>
                  <a:ext uri="{0D108BD9-81ED-4DB2-BD59-A6C34878D82A}">
                    <a16:rowId xmlns:a16="http://schemas.microsoft.com/office/drawing/2014/main" val="10004"/>
                  </a:ext>
                </a:extLst>
              </a:tr>
              <a:tr h="274295">
                <a:tc>
                  <a:txBody>
                    <a:bodyPr/>
                    <a:lstStyle/>
                    <a:p>
                      <a:pPr>
                        <a:spcAft>
                          <a:spcPts val="0"/>
                        </a:spcAft>
                      </a:pPr>
                      <a:r>
                        <a:rPr lang="zh-TW" sz="1200" kern="0" dirty="0">
                          <a:effectLst/>
                          <a:latin typeface="微軟正黑體" panose="020B0604030504040204" pitchFamily="34" charset="-120"/>
                          <a:ea typeface="微軟正黑體" panose="020B0604030504040204" pitchFamily="34" charset="-120"/>
                        </a:rPr>
                        <a:t>水培茴香蒼蒲降溫效果</a:t>
                      </a:r>
                      <a:r>
                        <a:rPr lang="en-US" sz="1200" kern="0" dirty="0">
                          <a:effectLst/>
                          <a:latin typeface="微軟正黑體" panose="020B0604030504040204" pitchFamily="34" charset="-120"/>
                          <a:ea typeface="微軟正黑體" panose="020B0604030504040204" pitchFamily="34" charset="-120"/>
                        </a:rPr>
                        <a:t>(II)</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79" marR="17779" marT="0" marB="0" anchor="ctr">
                    <a:solidFill>
                      <a:schemeClr val="tx2"/>
                    </a:solidFill>
                  </a:tcP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10.4</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16.8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17.1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12.2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2.9</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a:effectLst/>
                          <a:latin typeface="微軟正黑體" panose="020B0604030504040204" pitchFamily="34" charset="-120"/>
                          <a:ea typeface="微軟正黑體" panose="020B0604030504040204" pitchFamily="34" charset="-120"/>
                        </a:rPr>
                        <a:t>0.1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tc>
                  <a:txBody>
                    <a:bodyPr/>
                    <a:lstStyle/>
                    <a:p>
                      <a:pPr algn="ctr">
                        <a:spcAft>
                          <a:spcPts val="0"/>
                        </a:spcAft>
                      </a:pPr>
                      <a:r>
                        <a:rPr lang="en-US" sz="900" kern="0" dirty="0">
                          <a:effectLst/>
                          <a:latin typeface="微軟正黑體" panose="020B0604030504040204" pitchFamily="34" charset="-120"/>
                          <a:ea typeface="微軟正黑體" panose="020B0604030504040204" pitchFamily="34" charset="-120"/>
                        </a:rPr>
                        <a:t>0.3</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79" marR="17779" marT="0" marB="0"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8674" name="Group 6">
            <a:extLst>
              <a:ext uri="{FF2B5EF4-FFF2-40B4-BE49-F238E27FC236}">
                <a16:creationId xmlns:a16="http://schemas.microsoft.com/office/drawing/2014/main" id="{D779C9C9-CAA4-4006-9D8B-D5C17E5C7394}"/>
              </a:ext>
            </a:extLst>
          </p:cNvPr>
          <p:cNvGrpSpPr>
            <a:grpSpLocks/>
          </p:cNvGrpSpPr>
          <p:nvPr/>
        </p:nvGrpSpPr>
        <p:grpSpPr bwMode="auto">
          <a:xfrm>
            <a:off x="341313" y="549275"/>
            <a:ext cx="4770437" cy="450850"/>
            <a:chOff x="215" y="742"/>
            <a:chExt cx="1905" cy="284"/>
          </a:xfrm>
        </p:grpSpPr>
        <p:sp>
          <p:nvSpPr>
            <p:cNvPr id="28731" name="Rectangle 7">
              <a:extLst>
                <a:ext uri="{FF2B5EF4-FFF2-40B4-BE49-F238E27FC236}">
                  <a16:creationId xmlns:a16="http://schemas.microsoft.com/office/drawing/2014/main" id="{75657164-5C02-426F-8229-D9572A63D59A}"/>
                </a:ext>
              </a:extLst>
            </p:cNvPr>
            <p:cNvSpPr>
              <a:spLocks noChangeArrowheads="1"/>
            </p:cNvSpPr>
            <p:nvPr/>
          </p:nvSpPr>
          <p:spPr bwMode="gray">
            <a:xfrm>
              <a:off x="215" y="742"/>
              <a:ext cx="1292" cy="284"/>
            </a:xfrm>
            <a:prstGeom prst="rect">
              <a:avLst/>
            </a:prstGeom>
            <a:solidFill>
              <a:srgbClr val="808080"/>
            </a:solidFill>
            <a:ln w="25400" algn="ctr">
              <a:solidFill>
                <a:srgbClr val="FFFFFF"/>
              </a:solidFill>
              <a:miter lim="800000"/>
              <a:headEnd/>
              <a:tailEnd/>
            </a:ln>
            <a:effectLst>
              <a:outerShdw dist="107763" dir="2700000" algn="ctr" rotWithShape="0">
                <a:schemeClr val="bg2">
                  <a:alpha val="50000"/>
                </a:schemeClr>
              </a:outerShdw>
            </a:effec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a:lnSpc>
                  <a:spcPct val="85000"/>
                </a:lnSpc>
                <a:spcBef>
                  <a:spcPct val="30000"/>
                </a:spcBef>
                <a:buClrTx/>
                <a:buFontTx/>
                <a:buNone/>
              </a:pPr>
              <a:r>
                <a:rPr kumimoji="0" lang="zh-TW" altLang="en-US">
                  <a:solidFill>
                    <a:srgbClr val="FFFFFF"/>
                  </a:solidFill>
                  <a:ea typeface="典匠中特圓" pitchFamily="49" charset="-120"/>
                  <a:cs typeface="Times New Roman" panose="02020603050405020304" pitchFamily="18" charset="0"/>
                </a:rPr>
                <a:t>  </a:t>
              </a:r>
            </a:p>
          </p:txBody>
        </p:sp>
        <p:sp>
          <p:nvSpPr>
            <p:cNvPr id="28732" name="Rectangle 8">
              <a:extLst>
                <a:ext uri="{FF2B5EF4-FFF2-40B4-BE49-F238E27FC236}">
                  <a16:creationId xmlns:a16="http://schemas.microsoft.com/office/drawing/2014/main" id="{F76C5394-B37B-4287-8096-7E0A8E6CFF6A}"/>
                </a:ext>
              </a:extLst>
            </p:cNvPr>
            <p:cNvSpPr>
              <a:spLocks noChangeArrowheads="1"/>
            </p:cNvSpPr>
            <p:nvPr/>
          </p:nvSpPr>
          <p:spPr bwMode="auto">
            <a:xfrm>
              <a:off x="215" y="753"/>
              <a:ext cx="1270" cy="252"/>
            </a:xfrm>
            <a:prstGeom prst="rect">
              <a:avLst/>
            </a:prstGeom>
            <a:noFill/>
            <a:ln>
              <a:noFill/>
            </a:ln>
            <a:effectLst/>
            <a:extLst>
              <a:ext uri="{909E8E84-426E-40DD-AFC4-6F175D3DCCD1}">
                <a14:hiddenFill xmlns:a14="http://schemas.microsoft.com/office/drawing/2010/main">
                  <a:solidFill>
                    <a:srgbClr val="00FF00">
                      <a:alpha val="50195"/>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buClr>
                  <a:srgbClr val="663300"/>
                </a:buClr>
                <a:buFont typeface="Wingdings" panose="05000000000000000000" pitchFamily="2" charset="2"/>
                <a:buNone/>
              </a:pPr>
              <a:r>
                <a:rPr lang="zh-TW" altLang="en-US" b="1">
                  <a:solidFill>
                    <a:schemeClr val="bg1"/>
                  </a:solidFill>
                  <a:latin typeface="微軟正黑體" panose="020B0604030504040204" pitchFamily="34" charset="-120"/>
                  <a:ea typeface="微軟正黑體" panose="020B0604030504040204" pitchFamily="34" charset="-120"/>
                </a:rPr>
                <a:t>第三階段分析結果</a:t>
              </a:r>
            </a:p>
          </p:txBody>
        </p:sp>
        <p:grpSp>
          <p:nvGrpSpPr>
            <p:cNvPr id="28733" name="Group 9">
              <a:extLst>
                <a:ext uri="{FF2B5EF4-FFF2-40B4-BE49-F238E27FC236}">
                  <a16:creationId xmlns:a16="http://schemas.microsoft.com/office/drawing/2014/main" id="{A21B7B76-0463-4AC8-8652-D5D27C7A482F}"/>
                </a:ext>
              </a:extLst>
            </p:cNvPr>
            <p:cNvGrpSpPr>
              <a:grpSpLocks/>
            </p:cNvGrpSpPr>
            <p:nvPr/>
          </p:nvGrpSpPr>
          <p:grpSpPr bwMode="auto">
            <a:xfrm>
              <a:off x="1605" y="833"/>
              <a:ext cx="515" cy="134"/>
              <a:chOff x="2310" y="1615"/>
              <a:chExt cx="880" cy="364"/>
            </a:xfrm>
          </p:grpSpPr>
          <p:sp>
            <p:nvSpPr>
              <p:cNvPr id="28734" name="AutoShape 10">
                <a:extLst>
                  <a:ext uri="{FF2B5EF4-FFF2-40B4-BE49-F238E27FC236}">
                    <a16:creationId xmlns:a16="http://schemas.microsoft.com/office/drawing/2014/main" id="{E0A4D6C1-B41A-4A7F-8AC3-58786392D29F}"/>
                  </a:ext>
                </a:extLst>
              </p:cNvPr>
              <p:cNvSpPr>
                <a:spLocks noChangeArrowheads="1"/>
              </p:cNvSpPr>
              <p:nvPr/>
            </p:nvSpPr>
            <p:spPr bwMode="gray">
              <a:xfrm rot="5400000">
                <a:off x="2229"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8735" name="AutoShape 11">
                <a:extLst>
                  <a:ext uri="{FF2B5EF4-FFF2-40B4-BE49-F238E27FC236}">
                    <a16:creationId xmlns:a16="http://schemas.microsoft.com/office/drawing/2014/main" id="{8112D453-7812-45AB-91F2-65A17379FA88}"/>
                  </a:ext>
                </a:extLst>
              </p:cNvPr>
              <p:cNvSpPr>
                <a:spLocks noChangeArrowheads="1"/>
              </p:cNvSpPr>
              <p:nvPr/>
            </p:nvSpPr>
            <p:spPr bwMode="gray">
              <a:xfrm rot="5400000">
                <a:off x="2572"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8736" name="AutoShape 12">
                <a:extLst>
                  <a:ext uri="{FF2B5EF4-FFF2-40B4-BE49-F238E27FC236}">
                    <a16:creationId xmlns:a16="http://schemas.microsoft.com/office/drawing/2014/main" id="{F0361BF7-4B2F-45B1-A78B-7C93D54BA6EE}"/>
                  </a:ext>
                </a:extLst>
              </p:cNvPr>
              <p:cNvSpPr>
                <a:spLocks noChangeArrowheads="1"/>
              </p:cNvSpPr>
              <p:nvPr/>
            </p:nvSpPr>
            <p:spPr bwMode="gray">
              <a:xfrm rot="5400000">
                <a:off x="2907"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grpSp>
      </p:grpSp>
      <p:sp>
        <p:nvSpPr>
          <p:cNvPr id="28675" name="Rectangle 5">
            <a:extLst>
              <a:ext uri="{FF2B5EF4-FFF2-40B4-BE49-F238E27FC236}">
                <a16:creationId xmlns:a16="http://schemas.microsoft.com/office/drawing/2014/main" id="{7D76BF64-183F-45EF-9712-14738B8A0C9B}"/>
              </a:ext>
            </a:extLst>
          </p:cNvPr>
          <p:cNvSpPr>
            <a:spLocks noChangeArrowheads="1"/>
          </p:cNvSpPr>
          <p:nvPr/>
        </p:nvSpPr>
        <p:spPr bwMode="auto">
          <a:xfrm>
            <a:off x="365125" y="1133475"/>
            <a:ext cx="582771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水培薄層綠屋頂與土培薄層綠屋頂之熱效應比較</a:t>
            </a:r>
            <a:r>
              <a:rPr lang="zh-TW" altLang="en-US" sz="1600" b="1">
                <a:solidFill>
                  <a:srgbClr val="C00000"/>
                </a:solidFill>
                <a:latin typeface="微軟正黑體" panose="020B0604030504040204" pitchFamily="34" charset="-120"/>
                <a:ea typeface="微軟正黑體" panose="020B0604030504040204" pitchFamily="34" charset="-120"/>
              </a:rPr>
              <a:t>屋頂熱振幅降低效果之比較</a:t>
            </a:r>
            <a:endParaRPr lang="en-US" altLang="zh-TW" sz="1600" b="1">
              <a:solidFill>
                <a:srgbClr val="C00000"/>
              </a:solidFill>
              <a:latin typeface="微軟正黑體" panose="020B0604030504040204" pitchFamily="34" charset="-120"/>
              <a:ea typeface="微軟正黑體" panose="020B0604030504040204" pitchFamily="34" charset="-120"/>
            </a:endParaRPr>
          </a:p>
        </p:txBody>
      </p:sp>
      <p:sp>
        <p:nvSpPr>
          <p:cNvPr id="28676" name="Rectangle 44">
            <a:extLst>
              <a:ext uri="{FF2B5EF4-FFF2-40B4-BE49-F238E27FC236}">
                <a16:creationId xmlns:a16="http://schemas.microsoft.com/office/drawing/2014/main" id="{0C20AD2C-1FC0-476E-B8A2-7FB0FF2F0D13}"/>
              </a:ext>
            </a:extLst>
          </p:cNvPr>
          <p:cNvSpPr>
            <a:spLocks noChangeArrowheads="1"/>
          </p:cNvSpPr>
          <p:nvPr/>
        </p:nvSpPr>
        <p:spPr bwMode="auto">
          <a:xfrm>
            <a:off x="557213" y="1958975"/>
            <a:ext cx="3744912"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1.</a:t>
            </a:r>
            <a:r>
              <a:rPr lang="zh-TW" altLang="en-US" sz="1400">
                <a:latin typeface="微軟正黑體" panose="020B0604030504040204" pitchFamily="34" charset="-120"/>
                <a:ea typeface="微軟正黑體" panose="020B0604030504040204" pitchFamily="34" charset="-120"/>
              </a:rPr>
              <a:t>土培薄層綠屋頂的熱振幅降低百分比顯著比水培薄層綠屋頂還要高出許多。</a:t>
            </a:r>
            <a:endParaRPr lang="en-US" altLang="zh-TW" sz="14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endParaRPr lang="en-US" altLang="zh-TW" sz="8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2.</a:t>
            </a:r>
            <a:r>
              <a:rPr lang="zh-TW" altLang="en-US" sz="1400">
                <a:latin typeface="微軟正黑體" panose="020B0604030504040204" pitchFamily="34" charset="-120"/>
                <a:ea typeface="微軟正黑體" panose="020B0604030504040204" pitchFamily="34" charset="-120"/>
              </a:rPr>
              <a:t>與水培薄層綠屋頂相比，土培薄層綠屋頂有更優良的降溫效果與緩和屋頂表面溫度波動的效果。主要原因為因土壤的熱傳導率比水還低，故可有效削減熱輻射之傳導。</a:t>
            </a:r>
          </a:p>
        </p:txBody>
      </p:sp>
      <p:sp>
        <p:nvSpPr>
          <p:cNvPr id="28677" name="Rectangle 44">
            <a:extLst>
              <a:ext uri="{FF2B5EF4-FFF2-40B4-BE49-F238E27FC236}">
                <a16:creationId xmlns:a16="http://schemas.microsoft.com/office/drawing/2014/main" id="{372BAE8E-D1D0-4CB1-8119-9F1A1826331D}"/>
              </a:ext>
            </a:extLst>
          </p:cNvPr>
          <p:cNvSpPr>
            <a:spLocks noChangeArrowheads="1"/>
          </p:cNvSpPr>
          <p:nvPr/>
        </p:nvSpPr>
        <p:spPr bwMode="auto">
          <a:xfrm>
            <a:off x="3132138" y="6130925"/>
            <a:ext cx="4740275"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熱震幅降低</a:t>
            </a: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＝磁磚表面溫度差</a:t>
            </a: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實驗組溫度差</a:t>
            </a:r>
            <a:r>
              <a:rPr lang="en-US" altLang="zh-TW" sz="1000">
                <a:solidFill>
                  <a:srgbClr val="C00000"/>
                </a:solidFill>
                <a:latin typeface="微軟正黑體" panose="020B0604030504040204" pitchFamily="34" charset="-120"/>
                <a:ea typeface="微軟正黑體" panose="020B0604030504040204" pitchFamily="34" charset="-120"/>
              </a:rPr>
              <a:t>/</a:t>
            </a:r>
            <a:r>
              <a:rPr lang="zh-TW" altLang="en-US" sz="1000">
                <a:solidFill>
                  <a:srgbClr val="C00000"/>
                </a:solidFill>
                <a:latin typeface="微軟正黑體" panose="020B0604030504040204" pitchFamily="34" charset="-120"/>
                <a:ea typeface="微軟正黑體" panose="020B0604030504040204" pitchFamily="34" charset="-120"/>
              </a:rPr>
              <a:t>磁磚表面溫度差</a:t>
            </a:r>
            <a:r>
              <a:rPr lang="en-US" altLang="zh-TW" sz="1000">
                <a:solidFill>
                  <a:srgbClr val="C00000"/>
                </a:solidFill>
                <a:latin typeface="微軟正黑體" panose="020B0604030504040204" pitchFamily="34" charset="-120"/>
                <a:ea typeface="微軟正黑體" panose="020B0604030504040204" pitchFamily="34" charset="-120"/>
              </a:rPr>
              <a:t>)</a:t>
            </a:r>
            <a:endParaRPr lang="zh-TW" altLang="en-US" sz="1000">
              <a:solidFill>
                <a:srgbClr val="C00000"/>
              </a:solidFill>
              <a:latin typeface="微軟正黑體" panose="020B0604030504040204" pitchFamily="34" charset="-120"/>
              <a:ea typeface="微軟正黑體" panose="020B0604030504040204" pitchFamily="34" charset="-120"/>
            </a:endParaRPr>
          </a:p>
        </p:txBody>
      </p:sp>
      <p:pic>
        <p:nvPicPr>
          <p:cNvPr id="28678" name="Picture 2" descr="7-1拷貝">
            <a:extLst>
              <a:ext uri="{FF2B5EF4-FFF2-40B4-BE49-F238E27FC236}">
                <a16:creationId xmlns:a16="http://schemas.microsoft.com/office/drawing/2014/main" id="{5C7C36A4-5A12-477F-ADE7-C664C95546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3014"/>
          <a:stretch>
            <a:fillRect/>
          </a:stretch>
        </p:blipFill>
        <p:spPr bwMode="auto">
          <a:xfrm>
            <a:off x="4316413" y="1538288"/>
            <a:ext cx="4576762" cy="242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9" name="文字方塊 37">
            <a:extLst>
              <a:ext uri="{FF2B5EF4-FFF2-40B4-BE49-F238E27FC236}">
                <a16:creationId xmlns:a16="http://schemas.microsoft.com/office/drawing/2014/main" id="{327577AE-A69E-456B-AD2D-042FC2BE96B9}"/>
              </a:ext>
            </a:extLst>
          </p:cNvPr>
          <p:cNvSpPr txBox="1">
            <a:spLocks noChangeArrowheads="1"/>
          </p:cNvSpPr>
          <p:nvPr/>
        </p:nvSpPr>
        <p:spPr bwMode="auto">
          <a:xfrm>
            <a:off x="7875588" y="3608388"/>
            <a:ext cx="1106487" cy="247650"/>
          </a:xfrm>
          <a:prstGeom prst="rect">
            <a:avLst/>
          </a:prstGeom>
          <a:solidFill>
            <a:schemeClr val="tx1">
              <a:alpha val="5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lnSpc>
                <a:spcPts val="1200"/>
              </a:lnSpc>
              <a:spcBef>
                <a:spcPct val="0"/>
              </a:spcBef>
              <a:buClrTx/>
              <a:buFontTx/>
              <a:buNone/>
            </a:pPr>
            <a:r>
              <a:rPr lang="zh-TW" altLang="en-US" sz="1200">
                <a:solidFill>
                  <a:schemeClr val="bg1"/>
                </a:solidFill>
                <a:latin typeface="微軟正黑體" panose="020B0604030504040204" pitchFamily="34" charset="-120"/>
                <a:ea typeface="微軟正黑體" panose="020B0604030504040204" pitchFamily="34" charset="-120"/>
              </a:rPr>
              <a:t>單日監測資料</a:t>
            </a:r>
          </a:p>
        </p:txBody>
      </p:sp>
      <p:graphicFrame>
        <p:nvGraphicFramePr>
          <p:cNvPr id="5" name="表格 4">
            <a:extLst>
              <a:ext uri="{FF2B5EF4-FFF2-40B4-BE49-F238E27FC236}">
                <a16:creationId xmlns:a16="http://schemas.microsoft.com/office/drawing/2014/main" id="{81721667-48BD-49E3-89D4-98D565A6F4D2}"/>
              </a:ext>
            </a:extLst>
          </p:cNvPr>
          <p:cNvGraphicFramePr>
            <a:graphicFrameLocks noGrp="1"/>
          </p:cNvGraphicFramePr>
          <p:nvPr/>
        </p:nvGraphicFramePr>
        <p:xfrm>
          <a:off x="557213" y="4149725"/>
          <a:ext cx="8245475" cy="1974850"/>
        </p:xfrm>
        <a:graphic>
          <a:graphicData uri="http://schemas.openxmlformats.org/drawingml/2006/table">
            <a:tbl>
              <a:tblPr firstRow="1" firstCol="1" bandRow="1">
                <a:tableStyleId>{5C22544A-7EE6-4342-B048-85BDC9FD1C3A}</a:tableStyleId>
              </a:tblPr>
              <a:tblGrid>
                <a:gridCol w="2547129">
                  <a:extLst>
                    <a:ext uri="{9D8B030D-6E8A-4147-A177-3AD203B41FA5}">
                      <a16:colId xmlns:a16="http://schemas.microsoft.com/office/drawing/2014/main" val="20000"/>
                    </a:ext>
                  </a:extLst>
                </a:gridCol>
                <a:gridCol w="1442158">
                  <a:extLst>
                    <a:ext uri="{9D8B030D-6E8A-4147-A177-3AD203B41FA5}">
                      <a16:colId xmlns:a16="http://schemas.microsoft.com/office/drawing/2014/main" val="20001"/>
                    </a:ext>
                  </a:extLst>
                </a:gridCol>
                <a:gridCol w="1178815">
                  <a:extLst>
                    <a:ext uri="{9D8B030D-6E8A-4147-A177-3AD203B41FA5}">
                      <a16:colId xmlns:a16="http://schemas.microsoft.com/office/drawing/2014/main" val="20002"/>
                    </a:ext>
                  </a:extLst>
                </a:gridCol>
                <a:gridCol w="1024901">
                  <a:extLst>
                    <a:ext uri="{9D8B030D-6E8A-4147-A177-3AD203B41FA5}">
                      <a16:colId xmlns:a16="http://schemas.microsoft.com/office/drawing/2014/main" val="20003"/>
                    </a:ext>
                  </a:extLst>
                </a:gridCol>
                <a:gridCol w="2052472">
                  <a:extLst>
                    <a:ext uri="{9D8B030D-6E8A-4147-A177-3AD203B41FA5}">
                      <a16:colId xmlns:a16="http://schemas.microsoft.com/office/drawing/2014/main" val="20004"/>
                    </a:ext>
                  </a:extLst>
                </a:gridCol>
              </a:tblGrid>
              <a:tr h="270364">
                <a:tc>
                  <a:txBody>
                    <a:bodyPr/>
                    <a:lstStyle/>
                    <a:p>
                      <a:pPr algn="ctr">
                        <a:spcAft>
                          <a:spcPts val="0"/>
                        </a:spcAft>
                      </a:pPr>
                      <a:r>
                        <a:rPr lang="zh-TW" altLang="zh-TW" sz="1200" kern="0" dirty="0">
                          <a:effectLst/>
                          <a:latin typeface="微軟正黑體" panose="020B0604030504040204" pitchFamily="34" charset="-120"/>
                          <a:ea typeface="微軟正黑體" panose="020B0604030504040204" pitchFamily="34" charset="-120"/>
                        </a:rPr>
                        <a:t>溫度類型</a:t>
                      </a:r>
                      <a:endParaRPr lang="zh-TW" alt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zh-TW" sz="1200" kern="0" dirty="0">
                          <a:effectLst/>
                          <a:latin typeface="微軟正黑體" panose="020B0604030504040204" pitchFamily="34" charset="-120"/>
                          <a:ea typeface="微軟正黑體" panose="020B0604030504040204" pitchFamily="34" charset="-120"/>
                        </a:rPr>
                        <a:t>平均溫度</a:t>
                      </a:r>
                      <a:r>
                        <a:rPr lang="en-US" sz="1200" kern="0" dirty="0">
                          <a:effectLst/>
                          <a:latin typeface="微軟正黑體" panose="020B0604030504040204" pitchFamily="34" charset="-120"/>
                          <a:ea typeface="微軟正黑體" panose="020B0604030504040204" pitchFamily="34" charset="-120"/>
                        </a:rPr>
                        <a:t>(</a:t>
                      </a:r>
                      <a:r>
                        <a:rPr lang="zh-TW" sz="1200" kern="0" dirty="0">
                          <a:effectLst/>
                          <a:latin typeface="微軟正黑體" panose="020B0604030504040204" pitchFamily="34" charset="-120"/>
                          <a:ea typeface="微軟正黑體" panose="020B0604030504040204" pitchFamily="34" charset="-120"/>
                        </a:rPr>
                        <a:t>℃</a:t>
                      </a:r>
                      <a:r>
                        <a:rPr lang="en-US" sz="12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zh-TW" sz="1200" kern="0" dirty="0">
                          <a:effectLst/>
                          <a:latin typeface="微軟正黑體" panose="020B0604030504040204" pitchFamily="34" charset="-120"/>
                          <a:ea typeface="微軟正黑體" panose="020B0604030504040204" pitchFamily="34" charset="-120"/>
                        </a:rPr>
                        <a:t>溫度範圍</a:t>
                      </a:r>
                      <a:r>
                        <a:rPr lang="en-US" sz="1200" kern="0" dirty="0">
                          <a:effectLst/>
                          <a:latin typeface="微軟正黑體" panose="020B0604030504040204" pitchFamily="34" charset="-120"/>
                          <a:ea typeface="微軟正黑體" panose="020B0604030504040204" pitchFamily="34" charset="-120"/>
                        </a:rPr>
                        <a:t>(</a:t>
                      </a:r>
                      <a:r>
                        <a:rPr lang="zh-TW" sz="1200" kern="0" dirty="0">
                          <a:effectLst/>
                          <a:latin typeface="微軟正黑體" panose="020B0604030504040204" pitchFamily="34" charset="-120"/>
                          <a:ea typeface="微軟正黑體" panose="020B0604030504040204" pitchFamily="34" charset="-120"/>
                        </a:rPr>
                        <a:t>℃</a:t>
                      </a:r>
                      <a:r>
                        <a:rPr lang="en-US" sz="12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zh-TW" sz="1200" kern="0" dirty="0">
                          <a:effectLst/>
                          <a:latin typeface="微軟正黑體" panose="020B0604030504040204" pitchFamily="34" charset="-120"/>
                          <a:ea typeface="微軟正黑體" panose="020B0604030504040204" pitchFamily="34" charset="-120"/>
                        </a:rPr>
                        <a:t>溫度差</a:t>
                      </a:r>
                      <a:r>
                        <a:rPr lang="en-US" sz="1200" kern="0" dirty="0">
                          <a:effectLst/>
                          <a:latin typeface="微軟正黑體" panose="020B0604030504040204" pitchFamily="34" charset="-120"/>
                          <a:ea typeface="微軟正黑體" panose="020B0604030504040204" pitchFamily="34" charset="-120"/>
                        </a:rPr>
                        <a:t>(</a:t>
                      </a:r>
                      <a:r>
                        <a:rPr lang="zh-TW" sz="1200" kern="0" dirty="0">
                          <a:effectLst/>
                          <a:latin typeface="微軟正黑體" panose="020B0604030504040204" pitchFamily="34" charset="-120"/>
                          <a:ea typeface="微軟正黑體" panose="020B0604030504040204" pitchFamily="34" charset="-120"/>
                        </a:rPr>
                        <a:t>℃</a:t>
                      </a:r>
                      <a:r>
                        <a:rPr lang="en-US" sz="1200" kern="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zh-TW" sz="1200" kern="0" dirty="0">
                          <a:effectLst/>
                          <a:latin typeface="微軟正黑體" panose="020B0604030504040204" pitchFamily="34" charset="-120"/>
                          <a:ea typeface="微軟正黑體" panose="020B0604030504040204" pitchFamily="34" charset="-120"/>
                        </a:rPr>
                        <a:t>熱振幅降低百分比</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extLst>
                  <a:ext uri="{0D108BD9-81ED-4DB2-BD59-A6C34878D82A}">
                    <a16:rowId xmlns:a16="http://schemas.microsoft.com/office/drawing/2014/main" val="10000"/>
                  </a:ext>
                </a:extLst>
              </a:tr>
              <a:tr h="365747">
                <a:tc>
                  <a:txBody>
                    <a:bodyPr/>
                    <a:lstStyle/>
                    <a:p>
                      <a:pPr>
                        <a:spcAft>
                          <a:spcPts val="0"/>
                        </a:spcAft>
                      </a:pPr>
                      <a:endParaRPr lang="en-US" altLang="zh-TW" sz="1200" kern="0" dirty="0">
                        <a:effectLst/>
                        <a:latin typeface="微軟正黑體" panose="020B0604030504040204" pitchFamily="34" charset="-120"/>
                        <a:ea typeface="微軟正黑體" panose="020B0604030504040204" pitchFamily="34" charset="-120"/>
                      </a:endParaRPr>
                    </a:p>
                    <a:p>
                      <a:pPr>
                        <a:spcAft>
                          <a:spcPts val="0"/>
                        </a:spcAft>
                      </a:pPr>
                      <a:r>
                        <a:rPr lang="zh-TW" sz="1200" kern="0" dirty="0">
                          <a:effectLst/>
                          <a:latin typeface="微軟正黑體" panose="020B0604030504040204" pitchFamily="34" charset="-120"/>
                          <a:ea typeface="微軟正黑體" panose="020B0604030504040204" pitchFamily="34" charset="-120"/>
                        </a:rPr>
                        <a:t>環境溫度</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solidFill>
                      <a:schemeClr val="tx2"/>
                    </a:solidFill>
                  </a:tcPr>
                </a:tc>
                <a:tc>
                  <a:txBody>
                    <a:bodyPr/>
                    <a:lstStyle/>
                    <a:p>
                      <a:pPr algn="ctr">
                        <a:spcAft>
                          <a:spcPts val="0"/>
                        </a:spcAft>
                      </a:pPr>
                      <a:endParaRPr lang="en-US" sz="1000" kern="0" dirty="0">
                        <a:effectLst/>
                        <a:latin typeface="微軟正黑體" panose="020B0604030504040204" pitchFamily="34" charset="-120"/>
                        <a:ea typeface="微軟正黑體" panose="020B0604030504040204" pitchFamily="34" charset="-120"/>
                      </a:endParaRPr>
                    </a:p>
                    <a:p>
                      <a:pPr algn="ctr">
                        <a:spcAft>
                          <a:spcPts val="0"/>
                        </a:spcAft>
                      </a:pPr>
                      <a:r>
                        <a:rPr lang="en-US" sz="1000" kern="0" dirty="0">
                          <a:effectLst/>
                          <a:latin typeface="微軟正黑體" panose="020B0604030504040204" pitchFamily="34" charset="-120"/>
                          <a:ea typeface="微軟正黑體" panose="020B0604030504040204" pitchFamily="34" charset="-120"/>
                        </a:rPr>
                        <a:t>33.1</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tc>
                <a:tc>
                  <a:txBody>
                    <a:bodyPr/>
                    <a:lstStyle/>
                    <a:p>
                      <a:pPr algn="ctr">
                        <a:spcAft>
                          <a:spcPts val="0"/>
                        </a:spcAft>
                      </a:pPr>
                      <a:endParaRPr lang="en-US" sz="1000" kern="0" dirty="0">
                        <a:effectLst/>
                        <a:latin typeface="微軟正黑體" panose="020B0604030504040204" pitchFamily="34" charset="-120"/>
                        <a:ea typeface="微軟正黑體" panose="020B0604030504040204" pitchFamily="34" charset="-120"/>
                      </a:endParaRPr>
                    </a:p>
                    <a:p>
                      <a:pPr algn="ctr">
                        <a:spcAft>
                          <a:spcPts val="0"/>
                        </a:spcAft>
                      </a:pPr>
                      <a:r>
                        <a:rPr lang="en-US" sz="1000" kern="0" dirty="0">
                          <a:effectLst/>
                          <a:latin typeface="微軟正黑體" panose="020B0604030504040204" pitchFamily="34" charset="-120"/>
                          <a:ea typeface="微軟正黑體" panose="020B0604030504040204" pitchFamily="34" charset="-120"/>
                        </a:rPr>
                        <a:t>28.7</a:t>
                      </a:r>
                      <a:r>
                        <a:rPr lang="zh-TW" sz="1000" kern="0" dirty="0">
                          <a:effectLst/>
                          <a:latin typeface="微軟正黑體" panose="020B0604030504040204" pitchFamily="34" charset="-120"/>
                          <a:ea typeface="微軟正黑體" panose="020B0604030504040204" pitchFamily="34" charset="-120"/>
                        </a:rPr>
                        <a:t>～</a:t>
                      </a:r>
                      <a:r>
                        <a:rPr lang="en-US" sz="1000" kern="0" dirty="0">
                          <a:effectLst/>
                          <a:latin typeface="微軟正黑體" panose="020B0604030504040204" pitchFamily="34" charset="-120"/>
                          <a:ea typeface="微軟正黑體" panose="020B0604030504040204" pitchFamily="34" charset="-120"/>
                        </a:rPr>
                        <a:t>38.8</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tc>
                <a:tc>
                  <a:txBody>
                    <a:bodyPr/>
                    <a:lstStyle/>
                    <a:p>
                      <a:pPr algn="ctr">
                        <a:spcAft>
                          <a:spcPts val="0"/>
                        </a:spcAft>
                      </a:pPr>
                      <a:endParaRPr lang="en-US" sz="1000" kern="0" dirty="0">
                        <a:effectLst/>
                        <a:latin typeface="微軟正黑體" panose="020B0604030504040204" pitchFamily="34" charset="-120"/>
                        <a:ea typeface="微軟正黑體" panose="020B0604030504040204" pitchFamily="34" charset="-120"/>
                      </a:endParaRPr>
                    </a:p>
                    <a:p>
                      <a:pPr algn="ctr">
                        <a:spcAft>
                          <a:spcPts val="0"/>
                        </a:spcAft>
                      </a:pPr>
                      <a:r>
                        <a:rPr lang="en-US" sz="1000" kern="0" dirty="0">
                          <a:effectLst/>
                          <a:latin typeface="微軟正黑體" panose="020B0604030504040204" pitchFamily="34" charset="-120"/>
                          <a:ea typeface="微軟正黑體" panose="020B0604030504040204" pitchFamily="34" charset="-120"/>
                        </a:rPr>
                        <a:t>10.1</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tc>
                <a:tc>
                  <a:txBody>
                    <a:bodyPr/>
                    <a:lstStyle/>
                    <a:p>
                      <a:pPr algn="ctr">
                        <a:spcAft>
                          <a:spcPts val="0"/>
                        </a:spcAft>
                      </a:pPr>
                      <a:r>
                        <a:rPr lang="zh-TW" sz="1000" kern="0">
                          <a:effectLst/>
                          <a:latin typeface="微軟正黑體" panose="020B0604030504040204" pitchFamily="34" charset="-120"/>
                          <a:ea typeface="微軟正黑體" panose="020B0604030504040204" pitchFamily="34" charset="-120"/>
                        </a:rPr>
                        <a:t>－</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tc>
                <a:extLst>
                  <a:ext uri="{0D108BD9-81ED-4DB2-BD59-A6C34878D82A}">
                    <a16:rowId xmlns:a16="http://schemas.microsoft.com/office/drawing/2014/main" val="10001"/>
                  </a:ext>
                </a:extLst>
              </a:tr>
              <a:tr h="267748">
                <a:tc>
                  <a:txBody>
                    <a:bodyPr/>
                    <a:lstStyle/>
                    <a:p>
                      <a:pPr>
                        <a:spcAft>
                          <a:spcPts val="0"/>
                        </a:spcAft>
                      </a:pPr>
                      <a:r>
                        <a:rPr lang="zh-TW" sz="1200" kern="0">
                          <a:effectLst/>
                          <a:latin typeface="微軟正黑體" panose="020B0604030504040204" pitchFamily="34" charset="-120"/>
                          <a:ea typeface="微軟正黑體" panose="020B0604030504040204" pitchFamily="34" charset="-120"/>
                        </a:rPr>
                        <a:t>屋頂瓷磚表面溫度</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40.3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31.1</a:t>
                      </a:r>
                      <a:r>
                        <a:rPr lang="zh-TW" sz="1000" kern="0">
                          <a:effectLst/>
                          <a:latin typeface="微軟正黑體" panose="020B0604030504040204" pitchFamily="34" charset="-120"/>
                          <a:ea typeface="微軟正黑體" panose="020B0604030504040204" pitchFamily="34" charset="-120"/>
                        </a:rPr>
                        <a:t>～</a:t>
                      </a:r>
                      <a:r>
                        <a:rPr lang="en-US" sz="1000" kern="0">
                          <a:effectLst/>
                          <a:latin typeface="微軟正黑體" panose="020B0604030504040204" pitchFamily="34" charset="-120"/>
                          <a:ea typeface="微軟正黑體" panose="020B0604030504040204" pitchFamily="34" charset="-120"/>
                        </a:rPr>
                        <a:t>57.1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26.0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zh-TW" sz="1000" kern="0">
                          <a:effectLst/>
                          <a:latin typeface="微軟正黑體" panose="020B0604030504040204" pitchFamily="34" charset="-120"/>
                          <a:ea typeface="微軟正黑體" panose="020B0604030504040204" pitchFamily="34" charset="-120"/>
                        </a:rPr>
                        <a:t>－</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extLst>
                  <a:ext uri="{0D108BD9-81ED-4DB2-BD59-A6C34878D82A}">
                    <a16:rowId xmlns:a16="http://schemas.microsoft.com/office/drawing/2014/main" val="10002"/>
                  </a:ext>
                </a:extLst>
              </a:tr>
              <a:tr h="267748">
                <a:tc>
                  <a:txBody>
                    <a:bodyPr/>
                    <a:lstStyle/>
                    <a:p>
                      <a:pPr>
                        <a:spcAft>
                          <a:spcPts val="0"/>
                        </a:spcAft>
                      </a:pPr>
                      <a:r>
                        <a:rPr lang="en-US" sz="1200" kern="0" dirty="0">
                          <a:effectLst/>
                          <a:latin typeface="微軟正黑體" panose="020B0604030504040204" pitchFamily="34" charset="-120"/>
                          <a:ea typeface="微軟正黑體" panose="020B0604030504040204" pitchFamily="34" charset="-120"/>
                        </a:rPr>
                        <a:t>10cm</a:t>
                      </a:r>
                      <a:r>
                        <a:rPr lang="zh-TW" sz="1200" kern="0" dirty="0">
                          <a:effectLst/>
                          <a:latin typeface="微軟正黑體" panose="020B0604030504040204" pitchFamily="34" charset="-120"/>
                          <a:ea typeface="微軟正黑體" panose="020B0604030504040204" pitchFamily="34" charset="-120"/>
                        </a:rPr>
                        <a:t>土培茴香蒼蒲底部溫度</a:t>
                      </a:r>
                      <a:r>
                        <a:rPr lang="en-US" sz="1200" kern="0" dirty="0">
                          <a:effectLst/>
                          <a:latin typeface="微軟正黑體" panose="020B0604030504040204" pitchFamily="34" charset="-120"/>
                          <a:ea typeface="微軟正黑體" panose="020B0604030504040204" pitchFamily="34" charset="-120"/>
                        </a:rPr>
                        <a:t>(I)</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33.1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30.4</a:t>
                      </a:r>
                      <a:r>
                        <a:rPr lang="zh-TW" sz="1000" kern="0">
                          <a:effectLst/>
                          <a:latin typeface="微軟正黑體" panose="020B0604030504040204" pitchFamily="34" charset="-120"/>
                          <a:ea typeface="微軟正黑體" panose="020B0604030504040204" pitchFamily="34" charset="-120"/>
                        </a:rPr>
                        <a:t>～</a:t>
                      </a:r>
                      <a:r>
                        <a:rPr lang="en-US" sz="1000" kern="0">
                          <a:effectLst/>
                          <a:latin typeface="微軟正黑體" panose="020B0604030504040204" pitchFamily="34" charset="-120"/>
                          <a:ea typeface="微軟正黑體" panose="020B0604030504040204" pitchFamily="34" charset="-120"/>
                        </a:rPr>
                        <a:t>36.2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5.8</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77.7%</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extLst>
                  <a:ext uri="{0D108BD9-81ED-4DB2-BD59-A6C34878D82A}">
                    <a16:rowId xmlns:a16="http://schemas.microsoft.com/office/drawing/2014/main" val="10003"/>
                  </a:ext>
                </a:extLst>
              </a:tr>
              <a:tr h="267748">
                <a:tc>
                  <a:txBody>
                    <a:bodyPr/>
                    <a:lstStyle/>
                    <a:p>
                      <a:pPr>
                        <a:spcAft>
                          <a:spcPts val="0"/>
                        </a:spcAft>
                      </a:pPr>
                      <a:r>
                        <a:rPr lang="en-US" sz="1200" kern="0" dirty="0">
                          <a:effectLst/>
                          <a:latin typeface="微軟正黑體" panose="020B0604030504040204" pitchFamily="34" charset="-120"/>
                          <a:ea typeface="微軟正黑體" panose="020B0604030504040204" pitchFamily="34" charset="-120"/>
                        </a:rPr>
                        <a:t>10cm</a:t>
                      </a:r>
                      <a:r>
                        <a:rPr lang="zh-TW" sz="1200" kern="0" dirty="0">
                          <a:effectLst/>
                          <a:latin typeface="微軟正黑體" panose="020B0604030504040204" pitchFamily="34" charset="-120"/>
                          <a:ea typeface="微軟正黑體" panose="020B0604030504040204" pitchFamily="34" charset="-120"/>
                        </a:rPr>
                        <a:t>水培茴香蒼蒲底部溫度</a:t>
                      </a:r>
                      <a:r>
                        <a:rPr lang="en-US" sz="1200" kern="0" dirty="0">
                          <a:effectLst/>
                          <a:latin typeface="微軟正黑體" panose="020B0604030504040204" pitchFamily="34" charset="-120"/>
                          <a:ea typeface="微軟正黑體" panose="020B0604030504040204" pitchFamily="34" charset="-120"/>
                        </a:rPr>
                        <a:t>(I)</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35.2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30.8</a:t>
                      </a:r>
                      <a:r>
                        <a:rPr lang="zh-TW" sz="1000" kern="0">
                          <a:effectLst/>
                          <a:latin typeface="微軟正黑體" panose="020B0604030504040204" pitchFamily="34" charset="-120"/>
                          <a:ea typeface="微軟正黑體" panose="020B0604030504040204" pitchFamily="34" charset="-120"/>
                        </a:rPr>
                        <a:t>～</a:t>
                      </a:r>
                      <a:r>
                        <a:rPr lang="en-US" sz="1000" kern="0">
                          <a:effectLst/>
                          <a:latin typeface="微軟正黑體" panose="020B0604030504040204" pitchFamily="34" charset="-120"/>
                          <a:ea typeface="微軟正黑體" panose="020B0604030504040204" pitchFamily="34" charset="-120"/>
                        </a:rPr>
                        <a:t>41.1</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10.3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60.4%</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extLst>
                  <a:ext uri="{0D108BD9-81ED-4DB2-BD59-A6C34878D82A}">
                    <a16:rowId xmlns:a16="http://schemas.microsoft.com/office/drawing/2014/main" val="10004"/>
                  </a:ext>
                </a:extLst>
              </a:tr>
              <a:tr h="267748">
                <a:tc>
                  <a:txBody>
                    <a:bodyPr/>
                    <a:lstStyle/>
                    <a:p>
                      <a:pPr>
                        <a:spcAft>
                          <a:spcPts val="0"/>
                        </a:spcAft>
                      </a:pPr>
                      <a:r>
                        <a:rPr lang="en-US" sz="1200" kern="0" dirty="0">
                          <a:effectLst/>
                          <a:latin typeface="微軟正黑體" panose="020B0604030504040204" pitchFamily="34" charset="-120"/>
                          <a:ea typeface="微軟正黑體" panose="020B0604030504040204" pitchFamily="34" charset="-120"/>
                        </a:rPr>
                        <a:t>10cm</a:t>
                      </a:r>
                      <a:r>
                        <a:rPr lang="zh-TW" sz="1200" kern="0" dirty="0">
                          <a:effectLst/>
                          <a:latin typeface="微軟正黑體" panose="020B0604030504040204" pitchFamily="34" charset="-120"/>
                          <a:ea typeface="微軟正黑體" panose="020B0604030504040204" pitchFamily="34" charset="-120"/>
                        </a:rPr>
                        <a:t>土培茴香蒼蒲底部溫度</a:t>
                      </a:r>
                      <a:r>
                        <a:rPr lang="en-US" sz="1200" kern="0" dirty="0">
                          <a:effectLst/>
                          <a:latin typeface="微軟正黑體" panose="020B0604030504040204" pitchFamily="34" charset="-120"/>
                          <a:ea typeface="微軟正黑體" panose="020B0604030504040204" pitchFamily="34" charset="-120"/>
                        </a:rPr>
                        <a:t>(II)</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33.2</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30.4</a:t>
                      </a:r>
                      <a:r>
                        <a:rPr lang="zh-TW" sz="1000" kern="0">
                          <a:effectLst/>
                          <a:latin typeface="微軟正黑體" panose="020B0604030504040204" pitchFamily="34" charset="-120"/>
                          <a:ea typeface="微軟正黑體" panose="020B0604030504040204" pitchFamily="34" charset="-120"/>
                        </a:rPr>
                        <a:t>～</a:t>
                      </a:r>
                      <a:r>
                        <a:rPr lang="en-US" sz="1000" kern="0">
                          <a:effectLst/>
                          <a:latin typeface="微軟正黑體" panose="020B0604030504040204" pitchFamily="34" charset="-120"/>
                          <a:ea typeface="微軟正黑體" panose="020B0604030504040204" pitchFamily="34" charset="-120"/>
                        </a:rPr>
                        <a:t>36.3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5.9</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77.3%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extLst>
                  <a:ext uri="{0D108BD9-81ED-4DB2-BD59-A6C34878D82A}">
                    <a16:rowId xmlns:a16="http://schemas.microsoft.com/office/drawing/2014/main" val="10005"/>
                  </a:ext>
                </a:extLst>
              </a:tr>
              <a:tr h="267748">
                <a:tc>
                  <a:txBody>
                    <a:bodyPr/>
                    <a:lstStyle/>
                    <a:p>
                      <a:pPr>
                        <a:spcAft>
                          <a:spcPts val="0"/>
                        </a:spcAft>
                      </a:pPr>
                      <a:r>
                        <a:rPr lang="en-US" sz="1200" kern="0" dirty="0">
                          <a:effectLst/>
                          <a:latin typeface="微軟正黑體" panose="020B0604030504040204" pitchFamily="34" charset="-120"/>
                          <a:ea typeface="微軟正黑體" panose="020B0604030504040204" pitchFamily="34" charset="-120"/>
                        </a:rPr>
                        <a:t>10cm</a:t>
                      </a:r>
                      <a:r>
                        <a:rPr lang="zh-TW" sz="1200" kern="0" dirty="0">
                          <a:effectLst/>
                          <a:latin typeface="微軟正黑體" panose="020B0604030504040204" pitchFamily="34" charset="-120"/>
                          <a:ea typeface="微軟正黑體" panose="020B0604030504040204" pitchFamily="34" charset="-120"/>
                        </a:rPr>
                        <a:t>水培茴香蒼蒲底部溫度</a:t>
                      </a:r>
                      <a:r>
                        <a:rPr lang="en-US" sz="1200" kern="0" dirty="0">
                          <a:effectLst/>
                          <a:latin typeface="微軟正黑體" panose="020B0604030504040204" pitchFamily="34" charset="-120"/>
                          <a:ea typeface="微軟正黑體" panose="020B0604030504040204" pitchFamily="34" charset="-120"/>
                        </a:rPr>
                        <a:t>(II)</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solidFill>
                      <a:schemeClr val="tx2"/>
                    </a:solidFill>
                  </a:tcPr>
                </a:tc>
                <a:tc>
                  <a:txBody>
                    <a:bodyPr/>
                    <a:lstStyle/>
                    <a:p>
                      <a:pPr algn="ctr">
                        <a:spcAft>
                          <a:spcPts val="0"/>
                        </a:spcAft>
                      </a:pPr>
                      <a:r>
                        <a:rPr lang="en-US" sz="1000" kern="0" dirty="0">
                          <a:effectLst/>
                          <a:latin typeface="微軟正黑體" panose="020B0604030504040204" pitchFamily="34" charset="-120"/>
                          <a:ea typeface="微軟正黑體" panose="020B0604030504040204" pitchFamily="34" charset="-120"/>
                        </a:rPr>
                        <a:t>35.2</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30.7</a:t>
                      </a:r>
                      <a:r>
                        <a:rPr lang="zh-TW" sz="1000" kern="0">
                          <a:effectLst/>
                          <a:latin typeface="微軟正黑體" panose="020B0604030504040204" pitchFamily="34" charset="-120"/>
                          <a:ea typeface="微軟正黑體" panose="020B0604030504040204" pitchFamily="34" charset="-120"/>
                        </a:rPr>
                        <a:t>～</a:t>
                      </a:r>
                      <a:r>
                        <a:rPr lang="en-US" sz="1000" kern="0">
                          <a:effectLst/>
                          <a:latin typeface="微軟正黑體" panose="020B0604030504040204" pitchFamily="34" charset="-120"/>
                          <a:ea typeface="微軟正黑體" panose="020B0604030504040204" pitchFamily="34" charset="-120"/>
                        </a:rPr>
                        <a:t>41.0</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en-US" sz="1000" kern="0">
                          <a:effectLst/>
                          <a:latin typeface="微軟正黑體" panose="020B0604030504040204" pitchFamily="34" charset="-120"/>
                          <a:ea typeface="微軟正黑體" panose="020B0604030504040204" pitchFamily="34" charset="-120"/>
                        </a:rPr>
                        <a:t>10.3</a:t>
                      </a:r>
                      <a:endParaRPr lang="zh-TW" sz="1200" kern="10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tc>
                  <a:txBody>
                    <a:bodyPr/>
                    <a:lstStyle/>
                    <a:p>
                      <a:pPr algn="ctr">
                        <a:spcAft>
                          <a:spcPts val="0"/>
                        </a:spcAft>
                      </a:pPr>
                      <a:r>
                        <a:rPr lang="en-US" sz="1000" kern="0" dirty="0">
                          <a:effectLst/>
                          <a:latin typeface="微軟正黑體" panose="020B0604030504040204" pitchFamily="34" charset="-120"/>
                          <a:ea typeface="微軟正黑體" panose="020B0604030504040204" pitchFamily="34" charset="-120"/>
                        </a:rPr>
                        <a:t>60.4%</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17782" marR="17782" marT="0" marB="0" anchor="ctr"/>
                </a:tc>
                <a:extLst>
                  <a:ext uri="{0D108BD9-81ED-4DB2-BD59-A6C34878D82A}">
                    <a16:rowId xmlns:a16="http://schemas.microsoft.com/office/drawing/2014/main" val="10006"/>
                  </a:ext>
                </a:extLst>
              </a:tr>
            </a:tbl>
          </a:graphicData>
        </a:graphic>
      </p:graphicFrame>
      <p:sp>
        <p:nvSpPr>
          <p:cNvPr id="28730" name="圓角矩形 14">
            <a:extLst>
              <a:ext uri="{FF2B5EF4-FFF2-40B4-BE49-F238E27FC236}">
                <a16:creationId xmlns:a16="http://schemas.microsoft.com/office/drawing/2014/main" id="{9DEBD809-D1A1-4C23-8CF5-BA24A42AD6F9}"/>
              </a:ext>
            </a:extLst>
          </p:cNvPr>
          <p:cNvSpPr>
            <a:spLocks noChangeArrowheads="1"/>
          </p:cNvSpPr>
          <p:nvPr/>
        </p:nvSpPr>
        <p:spPr bwMode="gray">
          <a:xfrm>
            <a:off x="7451725" y="4959350"/>
            <a:ext cx="630238" cy="1169988"/>
          </a:xfrm>
          <a:prstGeom prst="roundRect">
            <a:avLst>
              <a:gd name="adj" fmla="val 16667"/>
            </a:avLst>
          </a:prstGeom>
          <a:noFill/>
          <a:ln w="28575">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1200">
                <a:solidFill>
                  <a:schemeClr val="bg1"/>
                </a:solidFill>
                <a:latin typeface="Arial" panose="020B0604020202020204" pitchFamily="34" charset="0"/>
                <a:ea typeface="華康中圓體" panose="020F0509000000000000" pitchFamily="49" charset="-120"/>
              </a:defRPr>
            </a:lvl1pPr>
            <a:lvl2pPr marL="742950" indent="-285750" eaLnBrk="0" hangingPunct="0">
              <a:defRPr kumimoji="1" sz="1200">
                <a:solidFill>
                  <a:schemeClr val="bg1"/>
                </a:solidFill>
                <a:latin typeface="Arial" panose="020B0604020202020204" pitchFamily="34" charset="0"/>
                <a:ea typeface="華康中圓體" panose="020F0509000000000000" pitchFamily="49" charset="-120"/>
              </a:defRPr>
            </a:lvl2pPr>
            <a:lvl3pPr marL="1143000" indent="-228600" eaLnBrk="0" hangingPunct="0">
              <a:defRPr kumimoji="1" sz="1200">
                <a:solidFill>
                  <a:schemeClr val="bg1"/>
                </a:solidFill>
                <a:latin typeface="Arial" panose="020B0604020202020204" pitchFamily="34" charset="0"/>
                <a:ea typeface="華康中圓體" panose="020F0509000000000000" pitchFamily="49" charset="-120"/>
              </a:defRPr>
            </a:lvl3pPr>
            <a:lvl4pPr marL="1600200" indent="-228600" eaLnBrk="0" hangingPunct="0">
              <a:defRPr kumimoji="1" sz="1200">
                <a:solidFill>
                  <a:schemeClr val="bg1"/>
                </a:solidFill>
                <a:latin typeface="Arial" panose="020B0604020202020204" pitchFamily="34" charset="0"/>
                <a:ea typeface="華康中圓體" panose="020F0509000000000000" pitchFamily="49" charset="-120"/>
              </a:defRPr>
            </a:lvl4pPr>
            <a:lvl5pPr marL="2057400" indent="-228600" eaLnBrk="0" hangingPunct="0">
              <a:defRPr kumimoji="1" sz="1200">
                <a:solidFill>
                  <a:schemeClr val="bg1"/>
                </a:solidFill>
                <a:latin typeface="Arial" panose="020B0604020202020204" pitchFamily="34" charset="0"/>
                <a:ea typeface="華康中圓體" panose="020F0509000000000000" pitchFamily="49" charset="-120"/>
              </a:defRPr>
            </a:lvl5pPr>
            <a:lvl6pPr marL="2514600" indent="-228600" algn="r" eaLnBrk="0" fontAlgn="base" hangingPunct="0">
              <a:spcBef>
                <a:spcPct val="0"/>
              </a:spcBef>
              <a:spcAft>
                <a:spcPct val="0"/>
              </a:spcAft>
              <a:defRPr kumimoji="1" sz="1200">
                <a:solidFill>
                  <a:schemeClr val="bg1"/>
                </a:solidFill>
                <a:latin typeface="Arial" panose="020B0604020202020204" pitchFamily="34" charset="0"/>
                <a:ea typeface="華康中圓體" panose="020F0509000000000000" pitchFamily="49" charset="-120"/>
              </a:defRPr>
            </a:lvl6pPr>
            <a:lvl7pPr marL="2971800" indent="-228600" algn="r" eaLnBrk="0" fontAlgn="base" hangingPunct="0">
              <a:spcBef>
                <a:spcPct val="0"/>
              </a:spcBef>
              <a:spcAft>
                <a:spcPct val="0"/>
              </a:spcAft>
              <a:defRPr kumimoji="1" sz="1200">
                <a:solidFill>
                  <a:schemeClr val="bg1"/>
                </a:solidFill>
                <a:latin typeface="Arial" panose="020B0604020202020204" pitchFamily="34" charset="0"/>
                <a:ea typeface="華康中圓體" panose="020F0509000000000000" pitchFamily="49" charset="-120"/>
              </a:defRPr>
            </a:lvl7pPr>
            <a:lvl8pPr marL="3429000" indent="-228600" algn="r" eaLnBrk="0" fontAlgn="base" hangingPunct="0">
              <a:spcBef>
                <a:spcPct val="0"/>
              </a:spcBef>
              <a:spcAft>
                <a:spcPct val="0"/>
              </a:spcAft>
              <a:defRPr kumimoji="1" sz="1200">
                <a:solidFill>
                  <a:schemeClr val="bg1"/>
                </a:solidFill>
                <a:latin typeface="Arial" panose="020B0604020202020204" pitchFamily="34" charset="0"/>
                <a:ea typeface="華康中圓體" panose="020F0509000000000000" pitchFamily="49" charset="-120"/>
              </a:defRPr>
            </a:lvl8pPr>
            <a:lvl9pPr marL="3886200" indent="-228600" algn="r" eaLnBrk="0" fontAlgn="base" hangingPunct="0">
              <a:spcBef>
                <a:spcPct val="0"/>
              </a:spcBef>
              <a:spcAft>
                <a:spcPct val="0"/>
              </a:spcAft>
              <a:defRPr kumimoji="1" sz="1200">
                <a:solidFill>
                  <a:schemeClr val="bg1"/>
                </a:solidFill>
                <a:latin typeface="Arial" panose="020B0604020202020204" pitchFamily="34" charset="0"/>
                <a:ea typeface="華康中圓體" panose="020F0509000000000000" pitchFamily="49" charset="-120"/>
              </a:defRPr>
            </a:lvl9pPr>
          </a:lstStyle>
          <a:p>
            <a:pPr algn="ctr" eaLnBrk="1" hangingPunct="1"/>
            <a:endParaRPr kumimoji="0" lang="zh-TW" altLang="en-US" b="1">
              <a:solidFill>
                <a:schemeClr val="tx2"/>
              </a:solidFill>
              <a:ea typeface="新細明體" panose="02020500000000000000" pitchFamily="18" charset="-12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9698" name="Group 6">
            <a:extLst>
              <a:ext uri="{FF2B5EF4-FFF2-40B4-BE49-F238E27FC236}">
                <a16:creationId xmlns:a16="http://schemas.microsoft.com/office/drawing/2014/main" id="{0BF0DFEF-1202-4B4F-8AF0-701D1DC305E9}"/>
              </a:ext>
            </a:extLst>
          </p:cNvPr>
          <p:cNvGrpSpPr>
            <a:grpSpLocks/>
          </p:cNvGrpSpPr>
          <p:nvPr/>
        </p:nvGrpSpPr>
        <p:grpSpPr bwMode="auto">
          <a:xfrm>
            <a:off x="341313" y="549275"/>
            <a:ext cx="4770437" cy="450850"/>
            <a:chOff x="215" y="742"/>
            <a:chExt cx="1905" cy="284"/>
          </a:xfrm>
        </p:grpSpPr>
        <p:sp>
          <p:nvSpPr>
            <p:cNvPr id="29704" name="Rectangle 7">
              <a:extLst>
                <a:ext uri="{FF2B5EF4-FFF2-40B4-BE49-F238E27FC236}">
                  <a16:creationId xmlns:a16="http://schemas.microsoft.com/office/drawing/2014/main" id="{768BA078-31E7-46C4-882B-9D184A19ED19}"/>
                </a:ext>
              </a:extLst>
            </p:cNvPr>
            <p:cNvSpPr>
              <a:spLocks noChangeArrowheads="1"/>
            </p:cNvSpPr>
            <p:nvPr/>
          </p:nvSpPr>
          <p:spPr bwMode="gray">
            <a:xfrm>
              <a:off x="215" y="742"/>
              <a:ext cx="1292" cy="284"/>
            </a:xfrm>
            <a:prstGeom prst="rect">
              <a:avLst/>
            </a:prstGeom>
            <a:solidFill>
              <a:srgbClr val="808080"/>
            </a:solidFill>
            <a:ln w="25400" algn="ctr">
              <a:solidFill>
                <a:srgbClr val="FFFFFF"/>
              </a:solidFill>
              <a:miter lim="800000"/>
              <a:headEnd/>
              <a:tailEnd/>
            </a:ln>
            <a:effectLst>
              <a:outerShdw dist="107763" dir="2700000" algn="ctr" rotWithShape="0">
                <a:schemeClr val="bg2">
                  <a:alpha val="50000"/>
                </a:schemeClr>
              </a:outerShdw>
            </a:effec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a:lnSpc>
                  <a:spcPct val="85000"/>
                </a:lnSpc>
                <a:spcBef>
                  <a:spcPct val="30000"/>
                </a:spcBef>
                <a:buClrTx/>
                <a:buFontTx/>
                <a:buNone/>
              </a:pPr>
              <a:r>
                <a:rPr kumimoji="0" lang="zh-TW" altLang="en-US">
                  <a:solidFill>
                    <a:srgbClr val="FFFFFF"/>
                  </a:solidFill>
                  <a:ea typeface="典匠中特圓" pitchFamily="49" charset="-120"/>
                  <a:cs typeface="Times New Roman" panose="02020603050405020304" pitchFamily="18" charset="0"/>
                </a:rPr>
                <a:t>  </a:t>
              </a:r>
            </a:p>
          </p:txBody>
        </p:sp>
        <p:sp>
          <p:nvSpPr>
            <p:cNvPr id="29705" name="Rectangle 8">
              <a:extLst>
                <a:ext uri="{FF2B5EF4-FFF2-40B4-BE49-F238E27FC236}">
                  <a16:creationId xmlns:a16="http://schemas.microsoft.com/office/drawing/2014/main" id="{CB48FBC2-72E7-4269-90AE-AC0E7C721CA4}"/>
                </a:ext>
              </a:extLst>
            </p:cNvPr>
            <p:cNvSpPr>
              <a:spLocks noChangeArrowheads="1"/>
            </p:cNvSpPr>
            <p:nvPr/>
          </p:nvSpPr>
          <p:spPr bwMode="auto">
            <a:xfrm>
              <a:off x="215" y="753"/>
              <a:ext cx="1270" cy="252"/>
            </a:xfrm>
            <a:prstGeom prst="rect">
              <a:avLst/>
            </a:prstGeom>
            <a:noFill/>
            <a:ln>
              <a:noFill/>
            </a:ln>
            <a:effectLst/>
            <a:extLst>
              <a:ext uri="{909E8E84-426E-40DD-AFC4-6F175D3DCCD1}">
                <a14:hiddenFill xmlns:a14="http://schemas.microsoft.com/office/drawing/2010/main">
                  <a:solidFill>
                    <a:srgbClr val="00FF00">
                      <a:alpha val="50195"/>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buClr>
                  <a:srgbClr val="663300"/>
                </a:buClr>
                <a:buFont typeface="Wingdings" panose="05000000000000000000" pitchFamily="2" charset="2"/>
                <a:buNone/>
              </a:pPr>
              <a:r>
                <a:rPr lang="zh-TW" altLang="en-US" b="1">
                  <a:solidFill>
                    <a:schemeClr val="bg1"/>
                  </a:solidFill>
                  <a:latin typeface="微軟正黑體" panose="020B0604030504040204" pitchFamily="34" charset="-120"/>
                  <a:ea typeface="微軟正黑體" panose="020B0604030504040204" pitchFamily="34" charset="-120"/>
                </a:rPr>
                <a:t>結論與建議</a:t>
              </a:r>
            </a:p>
          </p:txBody>
        </p:sp>
        <p:grpSp>
          <p:nvGrpSpPr>
            <p:cNvPr id="29706" name="Group 9">
              <a:extLst>
                <a:ext uri="{FF2B5EF4-FFF2-40B4-BE49-F238E27FC236}">
                  <a16:creationId xmlns:a16="http://schemas.microsoft.com/office/drawing/2014/main" id="{B4430C60-9467-4220-9693-651A3646C49C}"/>
                </a:ext>
              </a:extLst>
            </p:cNvPr>
            <p:cNvGrpSpPr>
              <a:grpSpLocks/>
            </p:cNvGrpSpPr>
            <p:nvPr/>
          </p:nvGrpSpPr>
          <p:grpSpPr bwMode="auto">
            <a:xfrm>
              <a:off x="1605" y="833"/>
              <a:ext cx="515" cy="134"/>
              <a:chOff x="2310" y="1615"/>
              <a:chExt cx="880" cy="364"/>
            </a:xfrm>
          </p:grpSpPr>
          <p:sp>
            <p:nvSpPr>
              <p:cNvPr id="29707" name="AutoShape 10">
                <a:extLst>
                  <a:ext uri="{FF2B5EF4-FFF2-40B4-BE49-F238E27FC236}">
                    <a16:creationId xmlns:a16="http://schemas.microsoft.com/office/drawing/2014/main" id="{1BA84444-258B-40A6-B4A5-5814661F090A}"/>
                  </a:ext>
                </a:extLst>
              </p:cNvPr>
              <p:cNvSpPr>
                <a:spLocks noChangeArrowheads="1"/>
              </p:cNvSpPr>
              <p:nvPr/>
            </p:nvSpPr>
            <p:spPr bwMode="gray">
              <a:xfrm rot="5400000">
                <a:off x="2229"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9708" name="AutoShape 11">
                <a:extLst>
                  <a:ext uri="{FF2B5EF4-FFF2-40B4-BE49-F238E27FC236}">
                    <a16:creationId xmlns:a16="http://schemas.microsoft.com/office/drawing/2014/main" id="{7FFB143C-25C8-4A62-9B76-EABA79AAF986}"/>
                  </a:ext>
                </a:extLst>
              </p:cNvPr>
              <p:cNvSpPr>
                <a:spLocks noChangeArrowheads="1"/>
              </p:cNvSpPr>
              <p:nvPr/>
            </p:nvSpPr>
            <p:spPr bwMode="gray">
              <a:xfrm rot="5400000">
                <a:off x="2572"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sp>
            <p:nvSpPr>
              <p:cNvPr id="29709" name="AutoShape 12">
                <a:extLst>
                  <a:ext uri="{FF2B5EF4-FFF2-40B4-BE49-F238E27FC236}">
                    <a16:creationId xmlns:a16="http://schemas.microsoft.com/office/drawing/2014/main" id="{1978EB4C-AE51-4456-BB12-6C98C0515304}"/>
                  </a:ext>
                </a:extLst>
              </p:cNvPr>
              <p:cNvSpPr>
                <a:spLocks noChangeArrowheads="1"/>
              </p:cNvSpPr>
              <p:nvPr/>
            </p:nvSpPr>
            <p:spPr bwMode="gray">
              <a:xfrm rot="5400000">
                <a:off x="2907" y="1696"/>
                <a:ext cx="364" cy="202"/>
              </a:xfrm>
              <a:prstGeom prst="triangle">
                <a:avLst>
                  <a:gd name="adj" fmla="val 50000"/>
                </a:avLst>
              </a:prstGeom>
              <a:solidFill>
                <a:srgbClr val="969696"/>
              </a:solidFill>
              <a:ln>
                <a:noFill/>
              </a:ln>
              <a:effectLst>
                <a:outerShdw dist="71842" dir="2700000" algn="ctr" rotWithShape="0">
                  <a:srgbClr val="808080">
                    <a:alpha val="50000"/>
                  </a:srgbClr>
                </a:outerShdw>
              </a:effectLst>
              <a:extLst>
                <a:ext uri="{91240B29-F687-4F45-9708-019B960494DF}">
                  <a14:hiddenLine xmlns:a14="http://schemas.microsoft.com/office/drawing/2010/main" w="25400" algn="ctr">
                    <a:solidFill>
                      <a:srgbClr val="FFFFFF"/>
                    </a:solidFill>
                    <a:miter lim="800000"/>
                    <a:headEnd/>
                    <a:tailEnd/>
                  </a14:hiddenLine>
                </a:ext>
              </a:extLst>
            </p:spPr>
            <p:txBody>
              <a:bodyPr rot="10800000" lIns="45720" tIns="44450" rIns="45720" bIns="44450" anchor="ctr" anchorCtr="1"/>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r" eaLnBrk="1" hangingPunct="1">
                  <a:spcBef>
                    <a:spcPct val="0"/>
                  </a:spcBef>
                  <a:buClrTx/>
                  <a:buFontTx/>
                  <a:buNone/>
                </a:pPr>
                <a:endParaRPr lang="zh-TW" altLang="en-US" sz="1200">
                  <a:solidFill>
                    <a:schemeClr val="bg1"/>
                  </a:solidFill>
                  <a:ea typeface="華康中圓體" panose="020F0509000000000000" pitchFamily="49" charset="-120"/>
                </a:endParaRPr>
              </a:p>
            </p:txBody>
          </p:sp>
        </p:grpSp>
      </p:grpSp>
      <p:sp>
        <p:nvSpPr>
          <p:cNvPr id="29699" name="Rectangle 5">
            <a:extLst>
              <a:ext uri="{FF2B5EF4-FFF2-40B4-BE49-F238E27FC236}">
                <a16:creationId xmlns:a16="http://schemas.microsoft.com/office/drawing/2014/main" id="{46D28B68-C5EE-4731-B342-C9B48C0CC1BE}"/>
              </a:ext>
            </a:extLst>
          </p:cNvPr>
          <p:cNvSpPr>
            <a:spLocks noChangeArrowheads="1"/>
          </p:cNvSpPr>
          <p:nvPr/>
        </p:nvSpPr>
        <p:spPr bwMode="auto">
          <a:xfrm>
            <a:off x="365125" y="1152525"/>
            <a:ext cx="3846513" cy="404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結論</a:t>
            </a:r>
          </a:p>
        </p:txBody>
      </p:sp>
      <p:sp>
        <p:nvSpPr>
          <p:cNvPr id="29700" name="Rectangle 44">
            <a:extLst>
              <a:ext uri="{FF2B5EF4-FFF2-40B4-BE49-F238E27FC236}">
                <a16:creationId xmlns:a16="http://schemas.microsoft.com/office/drawing/2014/main" id="{2F7434C2-F380-4514-B666-D93A2DD3FC6F}"/>
              </a:ext>
            </a:extLst>
          </p:cNvPr>
          <p:cNvSpPr>
            <a:spLocks noChangeArrowheads="1"/>
          </p:cNvSpPr>
          <p:nvPr/>
        </p:nvSpPr>
        <p:spPr bwMode="auto">
          <a:xfrm>
            <a:off x="611188" y="1538288"/>
            <a:ext cx="7921625" cy="1103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400">
                <a:latin typeface="微軟正黑體" panose="020B0604030504040204" pitchFamily="34" charset="-120"/>
                <a:ea typeface="微軟正黑體" panose="020B0604030504040204" pitchFamily="34" charset="-120"/>
              </a:rPr>
              <a:t>由研究結果得知水培介質深度越深，其降溫效果與熱振幅減少效果便越佳，但四者間的差異並不明顯。有種植栽水培薄層綠屋頂的降溫與熱振幅減少的效果，比沒有種植植栽的更為優異，唯波士頓腎蕨與茴香蒼蒲二者間的效果差異不大。在相同的介質深度之下，土培薄層綠屋頂的降溫與熱振幅減少效果亦比水培薄層綠屋頂更為優良。</a:t>
            </a:r>
            <a:endParaRPr lang="en-US" altLang="zh-TW" sz="1400">
              <a:latin typeface="微軟正黑體" panose="020B0604030504040204" pitchFamily="34" charset="-120"/>
              <a:ea typeface="微軟正黑體" panose="020B0604030504040204" pitchFamily="34" charset="-120"/>
            </a:endParaRPr>
          </a:p>
        </p:txBody>
      </p:sp>
      <p:sp>
        <p:nvSpPr>
          <p:cNvPr id="29701" name="Rectangle 44">
            <a:extLst>
              <a:ext uri="{FF2B5EF4-FFF2-40B4-BE49-F238E27FC236}">
                <a16:creationId xmlns:a16="http://schemas.microsoft.com/office/drawing/2014/main" id="{4B42399B-4495-4786-9123-FD730BD1B83D}"/>
              </a:ext>
            </a:extLst>
          </p:cNvPr>
          <p:cNvSpPr>
            <a:spLocks noChangeArrowheads="1"/>
          </p:cNvSpPr>
          <p:nvPr/>
        </p:nvSpPr>
        <p:spPr bwMode="auto">
          <a:xfrm>
            <a:off x="598488" y="2708275"/>
            <a:ext cx="8024812" cy="112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a:t>
            </a:r>
            <a:r>
              <a:rPr lang="zh-TW" altLang="en-US" sz="1400">
                <a:latin typeface="微軟正黑體" panose="020B0604030504040204" pitchFamily="34" charset="-120"/>
                <a:ea typeface="微軟正黑體" panose="020B0604030504040204" pitchFamily="34" charset="-120"/>
              </a:rPr>
              <a:t>一</a:t>
            </a:r>
            <a:r>
              <a:rPr lang="en-US" altLang="zh-TW" sz="1400">
                <a:latin typeface="微軟正黑體" panose="020B0604030504040204" pitchFamily="34" charset="-120"/>
                <a:ea typeface="微軟正黑體" panose="020B0604030504040204" pitchFamily="34" charset="-120"/>
              </a:rPr>
              <a:t>) </a:t>
            </a:r>
            <a:r>
              <a:rPr lang="zh-TW" altLang="en-US" sz="1400">
                <a:latin typeface="微軟正黑體" panose="020B0604030504040204" pitchFamily="34" charset="-120"/>
                <a:ea typeface="微軟正黑體" panose="020B0604030504040204" pitchFamily="34" charset="-120"/>
              </a:rPr>
              <a:t>在日間，水培薄層綠屋頂具有顯著的降溫效果。環境溫度越高，降溫效果便越顯著。</a:t>
            </a:r>
            <a:endParaRPr lang="en-US" altLang="zh-TW" sz="14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a:t>
            </a:r>
            <a:r>
              <a:rPr lang="zh-TW" altLang="en-US" sz="1400">
                <a:latin typeface="微軟正黑體" panose="020B0604030504040204" pitchFamily="34" charset="-120"/>
                <a:ea typeface="微軟正黑體" panose="020B0604030504040204" pitchFamily="34" charset="-120"/>
              </a:rPr>
              <a:t>二</a:t>
            </a:r>
            <a:r>
              <a:rPr lang="en-US" altLang="zh-TW" sz="1400">
                <a:latin typeface="微軟正黑體" panose="020B0604030504040204" pitchFamily="34" charset="-120"/>
                <a:ea typeface="微軟正黑體" panose="020B0604030504040204" pitchFamily="34" charset="-120"/>
              </a:rPr>
              <a:t>) </a:t>
            </a:r>
            <a:r>
              <a:rPr lang="zh-TW" altLang="en-US" sz="1400">
                <a:latin typeface="微軟正黑體" panose="020B0604030504040204" pitchFamily="34" charset="-120"/>
                <a:ea typeface="微軟正黑體" panose="020B0604030504040204" pitchFamily="34" charset="-120"/>
              </a:rPr>
              <a:t>水的深度並非水培薄層綠屋頂重要的減熱影響因素。</a:t>
            </a:r>
            <a:endParaRPr lang="en-US" altLang="zh-TW" sz="14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r>
              <a:rPr lang="en-US" altLang="zh-TW" sz="1400">
                <a:latin typeface="微軟正黑體" panose="020B0604030504040204" pitchFamily="34" charset="-120"/>
                <a:ea typeface="微軟正黑體" panose="020B0604030504040204" pitchFamily="34" charset="-120"/>
              </a:rPr>
              <a:t>(</a:t>
            </a:r>
            <a:r>
              <a:rPr lang="zh-TW" altLang="en-US" sz="1400">
                <a:latin typeface="微軟正黑體" panose="020B0604030504040204" pitchFamily="34" charset="-120"/>
                <a:ea typeface="微軟正黑體" panose="020B0604030504040204" pitchFamily="34" charset="-120"/>
              </a:rPr>
              <a:t>三</a:t>
            </a:r>
            <a:r>
              <a:rPr lang="en-US" altLang="zh-TW" sz="1400">
                <a:latin typeface="微軟正黑體" panose="020B0604030504040204" pitchFamily="34" charset="-120"/>
                <a:ea typeface="微軟正黑體" panose="020B0604030504040204" pitchFamily="34" charset="-120"/>
              </a:rPr>
              <a:t>) </a:t>
            </a:r>
            <a:r>
              <a:rPr lang="zh-TW" altLang="en-US" sz="1400">
                <a:latin typeface="微軟正黑體" panose="020B0604030504040204" pitchFamily="34" charset="-120"/>
                <a:ea typeface="微軟正黑體" panose="020B0604030504040204" pitchFamily="34" charset="-120"/>
              </a:rPr>
              <a:t>總體而言，本實驗研究薄層屋頂日間降溫效果由大而小依序為：土培薄層綠屋頂＞水培薄層綠屋頂＞單純水塘屋頂。</a:t>
            </a:r>
          </a:p>
        </p:txBody>
      </p:sp>
      <p:sp>
        <p:nvSpPr>
          <p:cNvPr id="29702" name="Rectangle 5">
            <a:extLst>
              <a:ext uri="{FF2B5EF4-FFF2-40B4-BE49-F238E27FC236}">
                <a16:creationId xmlns:a16="http://schemas.microsoft.com/office/drawing/2014/main" id="{44688AA3-BCDA-47E0-B49F-F69CC762779D}"/>
              </a:ext>
            </a:extLst>
          </p:cNvPr>
          <p:cNvSpPr>
            <a:spLocks noChangeArrowheads="1"/>
          </p:cNvSpPr>
          <p:nvPr/>
        </p:nvSpPr>
        <p:spPr bwMode="auto">
          <a:xfrm>
            <a:off x="341313" y="3986213"/>
            <a:ext cx="3846512"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80975" indent="-180975"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10000"/>
              </a:lnSpc>
              <a:spcBef>
                <a:spcPct val="0"/>
              </a:spcBef>
              <a:buClr>
                <a:schemeClr val="tx2"/>
              </a:buClr>
            </a:pPr>
            <a:r>
              <a:rPr lang="zh-TW" altLang="en-US" b="1">
                <a:latin typeface="微軟正黑體" panose="020B0604030504040204" pitchFamily="34" charset="-120"/>
                <a:ea typeface="微軟正黑體" panose="020B0604030504040204" pitchFamily="34" charset="-120"/>
              </a:rPr>
              <a:t>建議</a:t>
            </a:r>
          </a:p>
        </p:txBody>
      </p:sp>
      <p:sp>
        <p:nvSpPr>
          <p:cNvPr id="29703" name="Rectangle 44">
            <a:extLst>
              <a:ext uri="{FF2B5EF4-FFF2-40B4-BE49-F238E27FC236}">
                <a16:creationId xmlns:a16="http://schemas.microsoft.com/office/drawing/2014/main" id="{2BF3B92E-84D3-4212-97A8-52A5BFD235D8}"/>
              </a:ext>
            </a:extLst>
          </p:cNvPr>
          <p:cNvSpPr>
            <a:spLocks noChangeArrowheads="1"/>
          </p:cNvSpPr>
          <p:nvPr/>
        </p:nvSpPr>
        <p:spPr bwMode="auto">
          <a:xfrm>
            <a:off x="587375" y="4475163"/>
            <a:ext cx="7921625"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eaLnBrk="1" hangingPunct="1">
              <a:lnSpc>
                <a:spcPct val="120000"/>
              </a:lnSpc>
              <a:spcBef>
                <a:spcPct val="0"/>
              </a:spcBef>
              <a:buClr>
                <a:schemeClr val="accent1"/>
              </a:buClr>
              <a:buFont typeface="Wingdings" panose="05000000000000000000" pitchFamily="2" charset="2"/>
              <a:buNone/>
            </a:pPr>
            <a:r>
              <a:rPr lang="zh-TW" altLang="en-US" sz="1400">
                <a:latin typeface="微軟正黑體" panose="020B0604030504040204" pitchFamily="34" charset="-120"/>
                <a:ea typeface="微軟正黑體" panose="020B0604030504040204" pitchFamily="34" charset="-120"/>
              </a:rPr>
              <a:t>水培薄層綠屋頂介質水相較於土壤介質容易取得且方便後續更換管理，在植栽種植水分需求管理上更是簡易，植栽槽只需保有基本水深植栽便能生長良好，因此建議在薄層綠屋頂建置上可適度的應用水培栽植方式。</a:t>
            </a:r>
            <a:endParaRPr lang="en-US" altLang="zh-TW" sz="14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endParaRPr lang="en-US" altLang="zh-TW" sz="800">
              <a:latin typeface="微軟正黑體" panose="020B0604030504040204" pitchFamily="34" charset="-120"/>
              <a:ea typeface="微軟正黑體" panose="020B0604030504040204" pitchFamily="34" charset="-120"/>
            </a:endParaRPr>
          </a:p>
          <a:p>
            <a:pPr eaLnBrk="1" hangingPunct="1">
              <a:lnSpc>
                <a:spcPct val="120000"/>
              </a:lnSpc>
              <a:spcBef>
                <a:spcPct val="0"/>
              </a:spcBef>
              <a:buClr>
                <a:schemeClr val="accent1"/>
              </a:buClr>
              <a:buFont typeface="Wingdings" panose="05000000000000000000" pitchFamily="2" charset="2"/>
              <a:buNone/>
            </a:pPr>
            <a:r>
              <a:rPr lang="zh-TW" altLang="en-US" sz="1400">
                <a:latin typeface="微軟正黑體" panose="020B0604030504040204" pitchFamily="34" charset="-120"/>
                <a:ea typeface="微軟正黑體" panose="020B0604030504040204" pitchFamily="34" charset="-120"/>
              </a:rPr>
              <a:t>本實驗因受限於實驗器材故僅針對兩種植栽進行實驗探討，後續研究可由療癒性庭園或屋頂農業糧食生產觀點切入，探討療癒性植栽或蔬菜於水培薄層綠屋頂建置之應用及降溫效果，提出更多元的水培薄層屋頂之應用建議。</a:t>
            </a:r>
            <a:endParaRPr lang="en-US" altLang="zh-TW" sz="1400">
              <a:latin typeface="微軟正黑體" panose="020B0604030504040204" pitchFamily="34" charset="-120"/>
              <a:ea typeface="微軟正黑體" panose="020B0604030504040204" pitchFamily="34" charset="-12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6">
            <a:extLst>
              <a:ext uri="{FF2B5EF4-FFF2-40B4-BE49-F238E27FC236}">
                <a16:creationId xmlns:a16="http://schemas.microsoft.com/office/drawing/2014/main" id="{03D6E535-9BF7-4596-983A-2108DB38A229}"/>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lr>
                <a:srgbClr val="FFFF66"/>
              </a:buClr>
              <a:buFont typeface="Wingdings" panose="05000000000000000000" pitchFamily="2" charset="2"/>
              <a:buChar char="n"/>
              <a:defRPr kumimoji="1" sz="2000">
                <a:solidFill>
                  <a:schemeClr val="tx1"/>
                </a:solidFill>
                <a:latin typeface="Arial" panose="020B0604020202020204" pitchFamily="34" charset="0"/>
                <a:ea typeface="華康細圓體" panose="020F0309000000000000" pitchFamily="49" charset="-120"/>
              </a:defRPr>
            </a:lvl1pPr>
            <a:lvl2pPr marL="742950" indent="-285750" algn="l" eaLnBrk="0" hangingPunct="0">
              <a:spcBef>
                <a:spcPct val="20000"/>
              </a:spcBef>
              <a:buClr>
                <a:schemeClr val="accent1"/>
              </a:buClr>
              <a:buSzPct val="75000"/>
              <a:buFont typeface="Wingdings" panose="05000000000000000000" pitchFamily="2" charset="2"/>
              <a:buChar char="l"/>
              <a:defRPr kumimoji="1" sz="2800">
                <a:solidFill>
                  <a:srgbClr val="016483"/>
                </a:solidFill>
                <a:latin typeface="Arial" panose="020B0604020202020204" pitchFamily="34" charset="0"/>
                <a:ea typeface="華康細圓體" panose="020F0309000000000000" pitchFamily="49" charset="-120"/>
              </a:defRPr>
            </a:lvl2pPr>
            <a:lvl3pPr marL="1143000" indent="-228600" algn="l" eaLnBrk="0" hangingPunct="0">
              <a:spcBef>
                <a:spcPct val="20000"/>
              </a:spcBef>
              <a:buClr>
                <a:schemeClr val="bg2"/>
              </a:buClr>
              <a:buSzPct val="60000"/>
              <a:buFont typeface="Wingdings" panose="05000000000000000000" pitchFamily="2" charset="2"/>
              <a:buChar char="u"/>
              <a:defRPr kumimoji="1" sz="1600">
                <a:solidFill>
                  <a:schemeClr val="tx1"/>
                </a:solidFill>
                <a:latin typeface="Arial" panose="020B0604020202020204" pitchFamily="34" charset="0"/>
                <a:ea typeface="華康細圓體" panose="020F0309000000000000" pitchFamily="49" charset="-120"/>
              </a:defRPr>
            </a:lvl3pPr>
            <a:lvl4pPr marL="1600200" indent="-228600" algn="l" eaLnBrk="0" hangingPunct="0">
              <a:spcBef>
                <a:spcPct val="20000"/>
              </a:spcBef>
              <a:buClr>
                <a:schemeClr val="folHlink"/>
              </a:buClr>
              <a:buFont typeface="Arial" panose="020B0604020202020204" pitchFamily="34" charset="0"/>
              <a:buChar char="–"/>
              <a:defRPr kumimoji="1" sz="1600">
                <a:solidFill>
                  <a:schemeClr val="tx1"/>
                </a:solidFill>
                <a:latin typeface="Arial" panose="020B0604020202020204" pitchFamily="34" charset="0"/>
                <a:ea typeface="華康細圓體" panose="020F0309000000000000" pitchFamily="49" charset="-120"/>
              </a:defRPr>
            </a:lvl4pPr>
            <a:lvl5pPr marL="2057400" indent="-228600" algn="l" eaLnBrk="0" hangingPunct="0">
              <a:spcBef>
                <a:spcPct val="20000"/>
              </a:spcBef>
              <a:buChar char="»"/>
              <a:defRPr kumimoji="1" sz="1600">
                <a:solidFill>
                  <a:schemeClr val="tx1"/>
                </a:solidFill>
                <a:latin typeface="Arial" panose="020B0604020202020204" pitchFamily="34" charset="0"/>
                <a:ea typeface="華康細圓體" panose="020F0309000000000000" pitchFamily="49" charset="-120"/>
              </a:defRPr>
            </a:lvl5pPr>
            <a:lvl6pPr marL="25146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6pPr>
            <a:lvl7pPr marL="29718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7pPr>
            <a:lvl8pPr marL="34290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8pPr>
            <a:lvl9pPr marL="3886200" indent="-228600" eaLnBrk="0" fontAlgn="base" hangingPunct="0">
              <a:spcBef>
                <a:spcPct val="20000"/>
              </a:spcBef>
              <a:spcAft>
                <a:spcPct val="0"/>
              </a:spcAft>
              <a:buChar char="»"/>
              <a:defRPr kumimoji="1" sz="1600">
                <a:solidFill>
                  <a:schemeClr val="tx1"/>
                </a:solidFill>
                <a:latin typeface="Arial" panose="020B0604020202020204" pitchFamily="34" charset="0"/>
                <a:ea typeface="華康細圓體" panose="020F0309000000000000" pitchFamily="49" charset="-120"/>
              </a:defRPr>
            </a:lvl9pPr>
          </a:lstStyle>
          <a:p>
            <a:pPr algn="ctr" eaLnBrk="1" hangingPunct="1">
              <a:spcBef>
                <a:spcPct val="0"/>
              </a:spcBef>
              <a:buClrTx/>
              <a:buFontTx/>
              <a:buNone/>
            </a:pPr>
            <a:fld id="{F8CB41B1-873D-4BA7-952A-9D6C2F6154A8}" type="slidenum">
              <a:rPr lang="en-US" altLang="zh-TW" sz="1200">
                <a:ea typeface="新細明體" panose="02020500000000000000" pitchFamily="18" charset="-120"/>
              </a:rPr>
              <a:pPr algn="ctr" eaLnBrk="1" hangingPunct="1">
                <a:spcBef>
                  <a:spcPct val="0"/>
                </a:spcBef>
                <a:buClrTx/>
                <a:buFontTx/>
                <a:buNone/>
              </a:pPr>
              <a:t>15</a:t>
            </a:fld>
            <a:endParaRPr lang="en-US" altLang="zh-TW" sz="1200">
              <a:ea typeface="新細明體" panose="02020500000000000000" pitchFamily="18" charset="-120"/>
            </a:endParaRPr>
          </a:p>
        </p:txBody>
      </p:sp>
      <p:pic>
        <p:nvPicPr>
          <p:cNvPr id="30723" name="Picture 2" descr="簡報封面">
            <a:extLst>
              <a:ext uri="{FF2B5EF4-FFF2-40B4-BE49-F238E27FC236}">
                <a16:creationId xmlns:a16="http://schemas.microsoft.com/office/drawing/2014/main" id="{41D20EEB-371B-41D6-8472-EFEFEED257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0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23" name="Freeform 3">
            <a:extLst>
              <a:ext uri="{FF2B5EF4-FFF2-40B4-BE49-F238E27FC236}">
                <a16:creationId xmlns:a16="http://schemas.microsoft.com/office/drawing/2014/main" id="{E081CED2-D1AD-4B88-BBED-77C791A12F1A}"/>
              </a:ext>
            </a:extLst>
          </p:cNvPr>
          <p:cNvSpPr>
            <a:spLocks/>
          </p:cNvSpPr>
          <p:nvPr/>
        </p:nvSpPr>
        <p:spPr bwMode="gray">
          <a:xfrm>
            <a:off x="2081213" y="908050"/>
            <a:ext cx="5303837" cy="806450"/>
          </a:xfrm>
          <a:custGeom>
            <a:avLst/>
            <a:gdLst>
              <a:gd name="T0" fmla="*/ 1 w 3341"/>
              <a:gd name="T1" fmla="*/ 492 h 508"/>
              <a:gd name="T2" fmla="*/ 1707 w 3341"/>
              <a:gd name="T3" fmla="*/ 20 h 508"/>
              <a:gd name="T4" fmla="*/ 3340 w 3341"/>
              <a:gd name="T5" fmla="*/ 482 h 508"/>
              <a:gd name="T6" fmla="*/ 1734 w 3341"/>
              <a:gd name="T7" fmla="*/ 74 h 508"/>
              <a:gd name="T8" fmla="*/ 1 w 3341"/>
              <a:gd name="T9" fmla="*/ 492 h 508"/>
            </a:gdLst>
            <a:ahLst/>
            <a:cxnLst>
              <a:cxn ang="0">
                <a:pos x="T0" y="T1"/>
              </a:cxn>
              <a:cxn ang="0">
                <a:pos x="T2" y="T3"/>
              </a:cxn>
              <a:cxn ang="0">
                <a:pos x="T4" y="T5"/>
              </a:cxn>
              <a:cxn ang="0">
                <a:pos x="T6" y="T7"/>
              </a:cxn>
              <a:cxn ang="0">
                <a:pos x="T8" y="T9"/>
              </a:cxn>
            </a:cxnLst>
            <a:rect l="0" t="0" r="r" b="b"/>
            <a:pathLst>
              <a:path w="3341" h="508">
                <a:moveTo>
                  <a:pt x="1" y="492"/>
                </a:moveTo>
                <a:cubicBezTo>
                  <a:pt x="0" y="477"/>
                  <a:pt x="710" y="0"/>
                  <a:pt x="1707" y="20"/>
                </a:cubicBezTo>
                <a:cubicBezTo>
                  <a:pt x="2704" y="40"/>
                  <a:pt x="3339" y="467"/>
                  <a:pt x="3340" y="482"/>
                </a:cubicBezTo>
                <a:cubicBezTo>
                  <a:pt x="3341" y="496"/>
                  <a:pt x="2608" y="93"/>
                  <a:pt x="1734" y="74"/>
                </a:cubicBezTo>
                <a:cubicBezTo>
                  <a:pt x="860" y="54"/>
                  <a:pt x="2" y="508"/>
                  <a:pt x="1" y="492"/>
                </a:cubicBezTo>
                <a:close/>
              </a:path>
            </a:pathLst>
          </a:custGeom>
          <a:gradFill rotWithShape="1">
            <a:gsLst>
              <a:gs pos="0">
                <a:schemeClr val="accent1"/>
              </a:gs>
              <a:gs pos="50000">
                <a:schemeClr val="accent1">
                  <a:gamma/>
                  <a:tint val="45882"/>
                  <a:invGamma/>
                </a:schemeClr>
              </a:gs>
              <a:gs pos="100000">
                <a:schemeClr val="accent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TW" altLang="en-US">
              <a:latin typeface="Arial" charset="0"/>
            </a:endParaRPr>
          </a:p>
        </p:txBody>
      </p:sp>
      <p:sp>
        <p:nvSpPr>
          <p:cNvPr id="30725" name="WordArt 4">
            <a:extLst>
              <a:ext uri="{FF2B5EF4-FFF2-40B4-BE49-F238E27FC236}">
                <a16:creationId xmlns:a16="http://schemas.microsoft.com/office/drawing/2014/main" id="{F2CE98AF-A748-4576-BA45-6B5925FB4B52}"/>
              </a:ext>
            </a:extLst>
          </p:cNvPr>
          <p:cNvSpPr>
            <a:spLocks noChangeArrowheads="1" noChangeShapeType="1" noTextEdit="1"/>
          </p:cNvSpPr>
          <p:nvPr/>
        </p:nvSpPr>
        <p:spPr bwMode="gray">
          <a:xfrm>
            <a:off x="1692275" y="1773238"/>
            <a:ext cx="5759450" cy="863600"/>
          </a:xfrm>
          <a:prstGeom prst="rect">
            <a:avLst/>
          </a:prstGeom>
        </p:spPr>
        <p:txBody>
          <a:bodyPr wrap="none" fromWordArt="1">
            <a:prstTxWarp prst="textDeflate">
              <a:avLst>
                <a:gd name="adj" fmla="val 0"/>
              </a:avLst>
            </a:prstTxWarp>
          </a:bodyPr>
          <a:lstStyle/>
          <a:p>
            <a:pPr algn="ctr"/>
            <a:r>
              <a:rPr lang="en-US" altLang="zh-TW" sz="3600" b="1" kern="10">
                <a:ln w="19050">
                  <a:solidFill>
                    <a:schemeClr val="bg1"/>
                  </a:solidFill>
                  <a:round/>
                  <a:headEnd/>
                  <a:tailEnd/>
                </a:ln>
                <a:gradFill rotWithShape="1">
                  <a:gsLst>
                    <a:gs pos="0">
                      <a:schemeClr val="accent1"/>
                    </a:gs>
                    <a:gs pos="100000">
                      <a:schemeClr val="accent2"/>
                    </a:gs>
                  </a:gsLst>
                  <a:lin ang="0" scaled="1"/>
                </a:gradFill>
                <a:effectLst>
                  <a:outerShdw dist="63500" dir="2212194" algn="ctr" rotWithShape="0">
                    <a:srgbClr val="868686">
                      <a:alpha val="50000"/>
                    </a:srgbClr>
                  </a:outerShdw>
                </a:effectLst>
                <a:cs typeface="Arial" panose="020B0604020202020204" pitchFamily="34" charset="0"/>
              </a:rPr>
              <a:t>Thank You !</a:t>
            </a:r>
            <a:endParaRPr lang="zh-TW" altLang="en-US" sz="3600" b="1" kern="10">
              <a:ln w="19050">
                <a:solidFill>
                  <a:schemeClr val="bg1"/>
                </a:solidFill>
                <a:round/>
                <a:headEnd/>
                <a:tailEnd/>
              </a:ln>
              <a:gradFill rotWithShape="1">
                <a:gsLst>
                  <a:gs pos="0">
                    <a:schemeClr val="accent1"/>
                  </a:gs>
                  <a:gs pos="100000">
                    <a:schemeClr val="accent2"/>
                  </a:gs>
                </a:gsLst>
                <a:lin ang="0" scaled="1"/>
              </a:gradFill>
              <a:effectLst>
                <a:outerShdw dist="63500" dir="2212194" algn="ctr" rotWithShape="0">
                  <a:srgbClr val="868686">
                    <a:alpha val="50000"/>
                  </a:srgbClr>
                </a:outerShdw>
              </a:effectLst>
              <a:cs typeface="Arial" panose="020B0604020202020204" pitchFamily="34" charset="0"/>
            </a:endParaRPr>
          </a:p>
        </p:txBody>
      </p:sp>
      <p:sp>
        <p:nvSpPr>
          <p:cNvPr id="389127" name="Text Box 7">
            <a:extLst>
              <a:ext uri="{FF2B5EF4-FFF2-40B4-BE49-F238E27FC236}">
                <a16:creationId xmlns:a16="http://schemas.microsoft.com/office/drawing/2014/main" id="{974DE73D-07B7-4A4A-9416-5B8074BE3E2B}"/>
              </a:ext>
            </a:extLst>
          </p:cNvPr>
          <p:cNvSpPr txBox="1">
            <a:spLocks noChangeArrowheads="1"/>
          </p:cNvSpPr>
          <p:nvPr/>
        </p:nvSpPr>
        <p:spPr bwMode="auto">
          <a:xfrm>
            <a:off x="2081213" y="3101975"/>
            <a:ext cx="457200" cy="68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07840" rIns="0" bIns="107840">
            <a:spAutoFit/>
          </a:bodyPr>
          <a:lstStyle/>
          <a:p>
            <a:pPr algn="ctr">
              <a:lnSpc>
                <a:spcPct val="85000"/>
              </a:lnSpc>
              <a:defRPr/>
            </a:pPr>
            <a:r>
              <a:rPr lang="zh-TW" altLang="en-US" sz="3600" i="1">
                <a:solidFill>
                  <a:srgbClr val="CC3300"/>
                </a:solidFill>
                <a:effectLst>
                  <a:outerShdw blurRad="38100" dist="38100" dir="2700000" algn="tl">
                    <a:srgbClr val="C0C0C0"/>
                  </a:outerShdw>
                </a:effectLst>
                <a:latin typeface="Arial" charset="0"/>
                <a:ea typeface="華康粗圓體" pitchFamily="49" charset="-120"/>
              </a:rPr>
              <a:t>簡</a:t>
            </a:r>
          </a:p>
        </p:txBody>
      </p:sp>
      <p:sp>
        <p:nvSpPr>
          <p:cNvPr id="389128" name="Text Box 8">
            <a:extLst>
              <a:ext uri="{FF2B5EF4-FFF2-40B4-BE49-F238E27FC236}">
                <a16:creationId xmlns:a16="http://schemas.microsoft.com/office/drawing/2014/main" id="{F1E2ED76-D21B-4DB6-BB09-10457E912A55}"/>
              </a:ext>
            </a:extLst>
          </p:cNvPr>
          <p:cNvSpPr txBox="1">
            <a:spLocks noChangeArrowheads="1"/>
          </p:cNvSpPr>
          <p:nvPr/>
        </p:nvSpPr>
        <p:spPr bwMode="auto">
          <a:xfrm>
            <a:off x="2706688" y="3101975"/>
            <a:ext cx="457200" cy="68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07840" rIns="0" bIns="107840">
            <a:spAutoFit/>
          </a:bodyPr>
          <a:lstStyle/>
          <a:p>
            <a:pPr algn="ctr">
              <a:lnSpc>
                <a:spcPct val="85000"/>
              </a:lnSpc>
              <a:defRPr/>
            </a:pPr>
            <a:r>
              <a:rPr lang="zh-TW" altLang="en-US" sz="3600" i="1">
                <a:solidFill>
                  <a:srgbClr val="CC3300"/>
                </a:solidFill>
                <a:effectLst>
                  <a:outerShdw blurRad="38100" dist="38100" dir="2700000" algn="tl">
                    <a:srgbClr val="C0C0C0"/>
                  </a:outerShdw>
                </a:effectLst>
                <a:latin typeface="Arial" charset="0"/>
                <a:ea typeface="華康粗圓體" pitchFamily="49" charset="-120"/>
              </a:rPr>
              <a:t>報</a:t>
            </a:r>
          </a:p>
        </p:txBody>
      </p:sp>
      <p:sp>
        <p:nvSpPr>
          <p:cNvPr id="389129" name="Text Box 9">
            <a:extLst>
              <a:ext uri="{FF2B5EF4-FFF2-40B4-BE49-F238E27FC236}">
                <a16:creationId xmlns:a16="http://schemas.microsoft.com/office/drawing/2014/main" id="{1FCF8BF5-31EF-438D-99EB-7D6BE077895A}"/>
              </a:ext>
            </a:extLst>
          </p:cNvPr>
          <p:cNvSpPr txBox="1">
            <a:spLocks noChangeArrowheads="1"/>
          </p:cNvSpPr>
          <p:nvPr/>
        </p:nvSpPr>
        <p:spPr bwMode="auto">
          <a:xfrm>
            <a:off x="3355975" y="3101975"/>
            <a:ext cx="457200" cy="68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07840" rIns="0" bIns="107840">
            <a:spAutoFit/>
          </a:bodyPr>
          <a:lstStyle/>
          <a:p>
            <a:pPr algn="ctr">
              <a:lnSpc>
                <a:spcPct val="85000"/>
              </a:lnSpc>
              <a:defRPr/>
            </a:pPr>
            <a:r>
              <a:rPr lang="zh-TW" altLang="en-US" sz="3600" i="1">
                <a:solidFill>
                  <a:srgbClr val="CC3300"/>
                </a:solidFill>
                <a:effectLst>
                  <a:outerShdw blurRad="38100" dist="38100" dir="2700000" algn="tl">
                    <a:srgbClr val="C0C0C0"/>
                  </a:outerShdw>
                </a:effectLst>
                <a:latin typeface="Arial" charset="0"/>
                <a:ea typeface="華康粗圓體" pitchFamily="49" charset="-120"/>
              </a:rPr>
              <a:t>完</a:t>
            </a:r>
          </a:p>
        </p:txBody>
      </p:sp>
      <p:sp>
        <p:nvSpPr>
          <p:cNvPr id="389130" name="Text Box 10">
            <a:extLst>
              <a:ext uri="{FF2B5EF4-FFF2-40B4-BE49-F238E27FC236}">
                <a16:creationId xmlns:a16="http://schemas.microsoft.com/office/drawing/2014/main" id="{56F30DA2-CD85-4B64-BC1D-08C1D4DD0076}"/>
              </a:ext>
            </a:extLst>
          </p:cNvPr>
          <p:cNvSpPr txBox="1">
            <a:spLocks noChangeArrowheads="1"/>
          </p:cNvSpPr>
          <p:nvPr/>
        </p:nvSpPr>
        <p:spPr bwMode="auto">
          <a:xfrm>
            <a:off x="3932238" y="3101975"/>
            <a:ext cx="457200" cy="68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07840" rIns="0" bIns="107840">
            <a:spAutoFit/>
          </a:bodyPr>
          <a:lstStyle/>
          <a:p>
            <a:pPr algn="ctr">
              <a:lnSpc>
                <a:spcPct val="85000"/>
              </a:lnSpc>
              <a:defRPr/>
            </a:pPr>
            <a:r>
              <a:rPr lang="zh-TW" altLang="en-US" sz="3600" i="1">
                <a:solidFill>
                  <a:srgbClr val="CC3300"/>
                </a:solidFill>
                <a:effectLst>
                  <a:outerShdw blurRad="38100" dist="38100" dir="2700000" algn="tl">
                    <a:srgbClr val="C0C0C0"/>
                  </a:outerShdw>
                </a:effectLst>
                <a:latin typeface="Arial" charset="0"/>
                <a:ea typeface="華康粗圓體" pitchFamily="49" charset="-120"/>
              </a:rPr>
              <a:t>畢</a:t>
            </a:r>
          </a:p>
        </p:txBody>
      </p:sp>
      <p:sp>
        <p:nvSpPr>
          <p:cNvPr id="389131" name="Text Box 11">
            <a:extLst>
              <a:ext uri="{FF2B5EF4-FFF2-40B4-BE49-F238E27FC236}">
                <a16:creationId xmlns:a16="http://schemas.microsoft.com/office/drawing/2014/main" id="{B581CACA-6EEB-47F5-86A7-A7F438E7A7A3}"/>
              </a:ext>
            </a:extLst>
          </p:cNvPr>
          <p:cNvSpPr txBox="1">
            <a:spLocks noChangeArrowheads="1"/>
          </p:cNvSpPr>
          <p:nvPr/>
        </p:nvSpPr>
        <p:spPr bwMode="auto">
          <a:xfrm>
            <a:off x="4651375" y="3071813"/>
            <a:ext cx="457200" cy="68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07840" rIns="0" bIns="107840">
            <a:spAutoFit/>
          </a:bodyPr>
          <a:lstStyle/>
          <a:p>
            <a:pPr algn="ctr">
              <a:lnSpc>
                <a:spcPct val="85000"/>
              </a:lnSpc>
              <a:defRPr/>
            </a:pPr>
            <a:r>
              <a:rPr lang="zh-TW" altLang="en-US" sz="3600" i="1">
                <a:solidFill>
                  <a:schemeClr val="tx1"/>
                </a:solidFill>
                <a:effectLst>
                  <a:outerShdw blurRad="38100" dist="38100" dir="2700000" algn="tl">
                    <a:srgbClr val="C0C0C0"/>
                  </a:outerShdw>
                </a:effectLst>
                <a:latin typeface="Arial" charset="0"/>
                <a:ea typeface="華康粗圓體" pitchFamily="49" charset="-120"/>
              </a:rPr>
              <a:t>敬</a:t>
            </a:r>
          </a:p>
        </p:txBody>
      </p:sp>
      <p:sp>
        <p:nvSpPr>
          <p:cNvPr id="389132" name="Text Box 12">
            <a:extLst>
              <a:ext uri="{FF2B5EF4-FFF2-40B4-BE49-F238E27FC236}">
                <a16:creationId xmlns:a16="http://schemas.microsoft.com/office/drawing/2014/main" id="{41A6BF77-5B5E-48E4-BE46-94A7FF0F2F1A}"/>
              </a:ext>
            </a:extLst>
          </p:cNvPr>
          <p:cNvSpPr txBox="1">
            <a:spLocks noChangeArrowheads="1"/>
          </p:cNvSpPr>
          <p:nvPr/>
        </p:nvSpPr>
        <p:spPr bwMode="auto">
          <a:xfrm>
            <a:off x="5211763" y="3078163"/>
            <a:ext cx="457200" cy="68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07840" rIns="0" bIns="107840">
            <a:spAutoFit/>
          </a:bodyPr>
          <a:lstStyle/>
          <a:p>
            <a:pPr algn="ctr">
              <a:lnSpc>
                <a:spcPct val="85000"/>
              </a:lnSpc>
              <a:defRPr/>
            </a:pPr>
            <a:r>
              <a:rPr lang="zh-TW" altLang="en-US" sz="3600" i="1">
                <a:solidFill>
                  <a:schemeClr val="tx1"/>
                </a:solidFill>
                <a:effectLst>
                  <a:outerShdw blurRad="38100" dist="38100" dir="2700000" algn="tl">
                    <a:srgbClr val="C0C0C0"/>
                  </a:outerShdw>
                </a:effectLst>
                <a:latin typeface="Arial" charset="0"/>
                <a:ea typeface="華康粗圓體" pitchFamily="49" charset="-120"/>
              </a:rPr>
              <a:t>請</a:t>
            </a:r>
          </a:p>
        </p:txBody>
      </p:sp>
      <p:sp>
        <p:nvSpPr>
          <p:cNvPr id="389133" name="Text Box 13">
            <a:extLst>
              <a:ext uri="{FF2B5EF4-FFF2-40B4-BE49-F238E27FC236}">
                <a16:creationId xmlns:a16="http://schemas.microsoft.com/office/drawing/2014/main" id="{4BDA6C30-6D18-4426-92D7-7A872654E009}"/>
              </a:ext>
            </a:extLst>
          </p:cNvPr>
          <p:cNvSpPr txBox="1">
            <a:spLocks noChangeArrowheads="1"/>
          </p:cNvSpPr>
          <p:nvPr/>
        </p:nvSpPr>
        <p:spPr bwMode="auto">
          <a:xfrm>
            <a:off x="5803900" y="3071813"/>
            <a:ext cx="457200" cy="68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07840" rIns="0" bIns="107840">
            <a:spAutoFit/>
          </a:bodyPr>
          <a:lstStyle/>
          <a:p>
            <a:pPr algn="ctr">
              <a:lnSpc>
                <a:spcPct val="85000"/>
              </a:lnSpc>
              <a:defRPr/>
            </a:pPr>
            <a:r>
              <a:rPr lang="zh-TW" altLang="en-US" sz="3600" i="1">
                <a:solidFill>
                  <a:schemeClr val="tx1"/>
                </a:solidFill>
                <a:effectLst>
                  <a:outerShdw blurRad="38100" dist="38100" dir="2700000" algn="tl">
                    <a:srgbClr val="C0C0C0"/>
                  </a:outerShdw>
                </a:effectLst>
                <a:latin typeface="Arial" charset="0"/>
                <a:ea typeface="華康粗圓體" pitchFamily="49" charset="-120"/>
              </a:rPr>
              <a:t>指</a:t>
            </a:r>
          </a:p>
        </p:txBody>
      </p:sp>
      <p:sp>
        <p:nvSpPr>
          <p:cNvPr id="389134" name="Text Box 14">
            <a:extLst>
              <a:ext uri="{FF2B5EF4-FFF2-40B4-BE49-F238E27FC236}">
                <a16:creationId xmlns:a16="http://schemas.microsoft.com/office/drawing/2014/main" id="{6698CBAB-AEAE-44AC-A86B-5B49DD8379C6}"/>
              </a:ext>
            </a:extLst>
          </p:cNvPr>
          <p:cNvSpPr txBox="1">
            <a:spLocks noChangeArrowheads="1"/>
          </p:cNvSpPr>
          <p:nvPr/>
        </p:nvSpPr>
        <p:spPr bwMode="auto">
          <a:xfrm>
            <a:off x="6361113" y="3068638"/>
            <a:ext cx="457200" cy="68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07840" rIns="0" bIns="107840">
            <a:spAutoFit/>
          </a:bodyPr>
          <a:lstStyle/>
          <a:p>
            <a:pPr algn="ctr">
              <a:lnSpc>
                <a:spcPct val="85000"/>
              </a:lnSpc>
              <a:defRPr/>
            </a:pPr>
            <a:r>
              <a:rPr lang="zh-TW" altLang="en-US" sz="3600" i="1">
                <a:solidFill>
                  <a:schemeClr val="tx1"/>
                </a:solidFill>
                <a:effectLst>
                  <a:outerShdw blurRad="38100" dist="38100" dir="2700000" algn="tl">
                    <a:srgbClr val="C0C0C0"/>
                  </a:outerShdw>
                </a:effectLst>
                <a:latin typeface="Arial" charset="0"/>
                <a:ea typeface="華康粗圓體" pitchFamily="49" charset="-120"/>
              </a:rPr>
              <a:t>教</a:t>
            </a:r>
          </a:p>
        </p:txBody>
      </p:sp>
    </p:spTree>
  </p:cSld>
  <p:clrMapOvr>
    <a:masterClrMapping/>
  </p:clrMapOvr>
</p:sld>
</file>

<file path=ppt/theme/theme1.xml><?xml version="1.0" encoding="utf-8"?>
<a:theme xmlns:a="http://schemas.openxmlformats.org/drawingml/2006/main" name="預設簡報設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預設簡報設計">
      <a:majorFont>
        <a:latin typeface="Arial"/>
        <a:ea typeface="華康粗黑體"/>
        <a:cs typeface=""/>
      </a:majorFont>
      <a:minorFont>
        <a:latin typeface="Arial"/>
        <a:ea typeface="華康細圓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bg1"/>
        </a:solidFill>
        <a:ln w="28575">
          <a:solidFill>
            <a:srgbClr val="427E8A"/>
          </a:solidFill>
          <a:round/>
          <a:headEnd/>
          <a:tailEnd/>
        </a:ln>
        <a:effectLst>
          <a:outerShdw dist="107763" dir="2700000" algn="ctr" rotWithShape="0">
            <a:schemeClr val="bg2">
              <a:alpha val="50000"/>
            </a:schemeClr>
          </a:outerShdw>
        </a:effectLst>
      </a:spPr>
      <a:bodyPr wrap="none" anchor="ctr"/>
      <a:lstStyle>
        <a:defPPr algn="ctr">
          <a:defRPr kumimoji="0" b="1">
            <a:solidFill>
              <a:schemeClr val="tx2"/>
            </a:solidFill>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altLang="en-US" sz="1800" b="1" i="0" u="none" strike="noStrike" cap="none" normalizeH="0" baseline="0" smtClean="0">
            <a:ln>
              <a:noFill/>
            </a:ln>
            <a:solidFill>
              <a:schemeClr val="tx1"/>
            </a:solidFill>
            <a:effectLst/>
            <a:latin typeface="Arial" charset="0"/>
            <a:ea typeface="新細明體" pitchFamily="18" charset="-120"/>
          </a:defRPr>
        </a:defPPr>
      </a:lstStyle>
    </a:lnDef>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25025</TotalTime>
  <Words>3350</Words>
  <Application>Microsoft Office PowerPoint</Application>
  <PresentationFormat>如螢幕大小 (4:3)</PresentationFormat>
  <Paragraphs>575</Paragraphs>
  <Slides>15</Slides>
  <Notes>13</Notes>
  <HiddenSlides>0</HiddenSlides>
  <MMClips>0</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15</vt:i4>
      </vt:variant>
    </vt:vector>
  </HeadingPairs>
  <TitlesOfParts>
    <vt:vector size="27" baseType="lpstr">
      <vt:lpstr>Arial</vt:lpstr>
      <vt:lpstr>華康中圓體</vt:lpstr>
      <vt:lpstr>華康粗黑體</vt:lpstr>
      <vt:lpstr>華康細圓體</vt:lpstr>
      <vt:lpstr>Wingdings</vt:lpstr>
      <vt:lpstr>新細明體</vt:lpstr>
      <vt:lpstr>微軟正黑體</vt:lpstr>
      <vt:lpstr>典匠中特圓</vt:lpstr>
      <vt:lpstr>Times New Roman</vt:lpstr>
      <vt:lpstr>Calibri</vt:lpstr>
      <vt:lpstr>華康粗圓體</vt:lpstr>
      <vt:lpstr>預設簡報設計</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pc</dc:creator>
  <cp:lastModifiedBy>炎奇 蔡</cp:lastModifiedBy>
  <cp:revision>2656</cp:revision>
  <dcterms:created xsi:type="dcterms:W3CDTF">2007-09-13T01:40:09Z</dcterms:created>
  <dcterms:modified xsi:type="dcterms:W3CDTF">2019-09-09T06:18:48Z</dcterms:modified>
</cp:coreProperties>
</file>